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handoutMasterIdLst>
    <p:handoutMasterId r:id="rId39"/>
  </p:handoutMasterIdLst>
  <p:sldIdLst>
    <p:sldId id="280" r:id="rId3"/>
    <p:sldId id="321" r:id="rId4"/>
    <p:sldId id="320" r:id="rId5"/>
    <p:sldId id="319" r:id="rId6"/>
    <p:sldId id="317" r:id="rId7"/>
    <p:sldId id="318" r:id="rId8"/>
    <p:sldId id="322" r:id="rId9"/>
    <p:sldId id="261" r:id="rId10"/>
    <p:sldId id="259" r:id="rId11"/>
    <p:sldId id="260" r:id="rId12"/>
    <p:sldId id="263" r:id="rId13"/>
    <p:sldId id="264" r:id="rId14"/>
    <p:sldId id="265" r:id="rId15"/>
    <p:sldId id="266" r:id="rId16"/>
    <p:sldId id="269" r:id="rId17"/>
    <p:sldId id="270" r:id="rId18"/>
    <p:sldId id="271" r:id="rId19"/>
    <p:sldId id="272" r:id="rId20"/>
    <p:sldId id="292" r:id="rId21"/>
    <p:sldId id="293" r:id="rId22"/>
    <p:sldId id="294" r:id="rId23"/>
    <p:sldId id="295" r:id="rId24"/>
    <p:sldId id="296" r:id="rId25"/>
    <p:sldId id="299" r:id="rId26"/>
    <p:sldId id="300" r:id="rId27"/>
    <p:sldId id="301" r:id="rId28"/>
    <p:sldId id="302" r:id="rId29"/>
    <p:sldId id="303" r:id="rId30"/>
    <p:sldId id="310" r:id="rId31"/>
    <p:sldId id="311" r:id="rId32"/>
    <p:sldId id="312" r:id="rId33"/>
    <p:sldId id="313" r:id="rId34"/>
    <p:sldId id="314" r:id="rId35"/>
    <p:sldId id="315" r:id="rId36"/>
    <p:sldId id="278"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09">
          <p15:clr>
            <a:srgbClr val="A4A3A4"/>
          </p15:clr>
        </p15:guide>
        <p15:guide id="2">
          <p15:clr>
            <a:srgbClr val="A4A3A4"/>
          </p15:clr>
        </p15:guide>
        <p15:guide id="3" pos="2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DOT_User" initials="U" lastIdx="6" clrIdx="0"/>
  <p:cmAuthor id="1" name="Jacqueline Bengel" initials="JB" lastIdx="17" clrIdx="1">
    <p:extLst/>
  </p:cmAuthor>
  <p:cmAuthor id="2" name="Anna-Marie Montague" initials="" lastIdx="1" clrIdx="2"/>
  <p:cmAuthor id="3" name="Shenneth Dove-Morse" initials="" lastIdx="0" clrIdx="3"/>
  <p:cmAuthor id="4" name="Mimms, LaTonya (FMCSA)" initials="ML("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086"/>
    <a:srgbClr val="0D4686"/>
    <a:srgbClr val="243A62"/>
    <a:srgbClr val="0B5DA3"/>
    <a:srgbClr val="2B4796"/>
    <a:srgbClr val="153980"/>
    <a:srgbClr val="FEC200"/>
    <a:srgbClr val="D8E8FF"/>
    <a:srgbClr val="194788"/>
    <a:srgbClr val="1947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83" autoAdjust="0"/>
    <p:restoredTop sz="94660"/>
  </p:normalViewPr>
  <p:slideViewPr>
    <p:cSldViewPr snapToGrid="0" snapToObjects="1">
      <p:cViewPr varScale="1">
        <p:scale>
          <a:sx n="103" d="100"/>
          <a:sy n="103" d="100"/>
        </p:scale>
        <p:origin x="-318" y="-96"/>
      </p:cViewPr>
      <p:guideLst>
        <p:guide orient="horz" pos="1609"/>
        <p:guide/>
        <p:guide pos="2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744E5B0-D1E5-4AC2-A8C6-578384185BCC}" type="datetimeFigureOut">
              <a:rPr lang="en-US" smtClean="0"/>
              <a:t>2/3/2017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EE9C26-9C03-45C7-9E35-F3D9CDA252F9}" type="slidenum">
              <a:rPr lang="en-US" smtClean="0"/>
              <a:t>‹#›</a:t>
            </a:fld>
            <a:endParaRPr lang="en-US"/>
          </a:p>
        </p:txBody>
      </p:sp>
    </p:spTree>
    <p:extLst>
      <p:ext uri="{BB962C8B-B14F-4D97-AF65-F5344CB8AC3E}">
        <p14:creationId xmlns:p14="http://schemas.microsoft.com/office/powerpoint/2010/main" val="2898091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3613AC-EE79-6E48-8A36-1C448E1AB9E4}" type="datetimeFigureOut">
              <a:rPr lang="en-US" smtClean="0"/>
              <a:t>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44D28C-C9D6-B04D-AA93-04DA5055CBF9}" type="slidenum">
              <a:rPr lang="en-US" smtClean="0"/>
              <a:t>‹#›</a:t>
            </a:fld>
            <a:endParaRPr lang="en-US"/>
          </a:p>
        </p:txBody>
      </p:sp>
    </p:spTree>
    <p:extLst>
      <p:ext uri="{BB962C8B-B14F-4D97-AF65-F5344CB8AC3E}">
        <p14:creationId xmlns:p14="http://schemas.microsoft.com/office/powerpoint/2010/main" val="4037998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44D28C-C9D6-B04D-AA93-04DA5055CBF9}" type="slidenum">
              <a:rPr lang="en-US" smtClean="0"/>
              <a:t>2</a:t>
            </a:fld>
            <a:endParaRPr lang="en-US"/>
          </a:p>
        </p:txBody>
      </p:sp>
    </p:spTree>
    <p:extLst>
      <p:ext uri="{BB962C8B-B14F-4D97-AF65-F5344CB8AC3E}">
        <p14:creationId xmlns:p14="http://schemas.microsoft.com/office/powerpoint/2010/main" val="404779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25</a:t>
            </a:fld>
            <a:endParaRPr lang="en-US"/>
          </a:p>
        </p:txBody>
      </p:sp>
    </p:spTree>
    <p:extLst>
      <p:ext uri="{BB962C8B-B14F-4D97-AF65-F5344CB8AC3E}">
        <p14:creationId xmlns:p14="http://schemas.microsoft.com/office/powerpoint/2010/main" val="311484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26</a:t>
            </a:fld>
            <a:endParaRPr lang="en-US"/>
          </a:p>
        </p:txBody>
      </p:sp>
    </p:spTree>
    <p:extLst>
      <p:ext uri="{BB962C8B-B14F-4D97-AF65-F5344CB8AC3E}">
        <p14:creationId xmlns:p14="http://schemas.microsoft.com/office/powerpoint/2010/main" val="380127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27</a:t>
            </a:fld>
            <a:endParaRPr lang="en-US"/>
          </a:p>
        </p:txBody>
      </p:sp>
    </p:spTree>
    <p:extLst>
      <p:ext uri="{BB962C8B-B14F-4D97-AF65-F5344CB8AC3E}">
        <p14:creationId xmlns:p14="http://schemas.microsoft.com/office/powerpoint/2010/main" val="366395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28</a:t>
            </a:fld>
            <a:endParaRPr lang="en-US"/>
          </a:p>
        </p:txBody>
      </p:sp>
    </p:spTree>
    <p:extLst>
      <p:ext uri="{BB962C8B-B14F-4D97-AF65-F5344CB8AC3E}">
        <p14:creationId xmlns:p14="http://schemas.microsoft.com/office/powerpoint/2010/main" val="370852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29</a:t>
            </a:fld>
            <a:endParaRPr lang="en-US"/>
          </a:p>
        </p:txBody>
      </p:sp>
    </p:spTree>
    <p:extLst>
      <p:ext uri="{BB962C8B-B14F-4D97-AF65-F5344CB8AC3E}">
        <p14:creationId xmlns:p14="http://schemas.microsoft.com/office/powerpoint/2010/main" val="335678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30</a:t>
            </a:fld>
            <a:endParaRPr lang="en-US"/>
          </a:p>
        </p:txBody>
      </p:sp>
    </p:spTree>
    <p:extLst>
      <p:ext uri="{BB962C8B-B14F-4D97-AF65-F5344CB8AC3E}">
        <p14:creationId xmlns:p14="http://schemas.microsoft.com/office/powerpoint/2010/main" val="10011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0DF49A-EE32-4FAC-B281-BC9491B4E5A6}" type="slidenum">
              <a:rPr lang="en-US" smtClean="0"/>
              <a:pPr/>
              <a:t>31</a:t>
            </a:fld>
            <a:endParaRPr lang="en-US"/>
          </a:p>
        </p:txBody>
      </p:sp>
    </p:spTree>
    <p:extLst>
      <p:ext uri="{BB962C8B-B14F-4D97-AF65-F5344CB8AC3E}">
        <p14:creationId xmlns:p14="http://schemas.microsoft.com/office/powerpoint/2010/main" val="2357564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32</a:t>
            </a:fld>
            <a:endParaRPr lang="en-US"/>
          </a:p>
        </p:txBody>
      </p:sp>
    </p:spTree>
    <p:extLst>
      <p:ext uri="{BB962C8B-B14F-4D97-AF65-F5344CB8AC3E}">
        <p14:creationId xmlns:p14="http://schemas.microsoft.com/office/powerpoint/2010/main" val="2136847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34</a:t>
            </a:fld>
            <a:endParaRPr lang="en-US"/>
          </a:p>
        </p:txBody>
      </p:sp>
    </p:spTree>
    <p:extLst>
      <p:ext uri="{BB962C8B-B14F-4D97-AF65-F5344CB8AC3E}">
        <p14:creationId xmlns:p14="http://schemas.microsoft.com/office/powerpoint/2010/main" val="254857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44D28C-C9D6-B04D-AA93-04DA5055CBF9}" type="slidenum">
              <a:rPr lang="en-US" smtClean="0"/>
              <a:t>6</a:t>
            </a:fld>
            <a:endParaRPr lang="en-US"/>
          </a:p>
        </p:txBody>
      </p:sp>
    </p:spTree>
    <p:extLst>
      <p:ext uri="{BB962C8B-B14F-4D97-AF65-F5344CB8AC3E}">
        <p14:creationId xmlns:p14="http://schemas.microsoft.com/office/powerpoint/2010/main" val="398884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7</a:t>
            </a:fld>
            <a:endParaRPr lang="en-US"/>
          </a:p>
        </p:txBody>
      </p:sp>
    </p:spTree>
    <p:extLst>
      <p:ext uri="{BB962C8B-B14F-4D97-AF65-F5344CB8AC3E}">
        <p14:creationId xmlns:p14="http://schemas.microsoft.com/office/powerpoint/2010/main" val="192823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19</a:t>
            </a:fld>
            <a:endParaRPr lang="en-US"/>
          </a:p>
        </p:txBody>
      </p:sp>
    </p:spTree>
    <p:extLst>
      <p:ext uri="{BB962C8B-B14F-4D97-AF65-F5344CB8AC3E}">
        <p14:creationId xmlns:p14="http://schemas.microsoft.com/office/powerpoint/2010/main" val="217150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20</a:t>
            </a:fld>
            <a:endParaRPr lang="en-US"/>
          </a:p>
        </p:txBody>
      </p:sp>
    </p:spTree>
    <p:extLst>
      <p:ext uri="{BB962C8B-B14F-4D97-AF65-F5344CB8AC3E}">
        <p14:creationId xmlns:p14="http://schemas.microsoft.com/office/powerpoint/2010/main" val="237995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21</a:t>
            </a:fld>
            <a:endParaRPr lang="en-US"/>
          </a:p>
        </p:txBody>
      </p:sp>
    </p:spTree>
    <p:extLst>
      <p:ext uri="{BB962C8B-B14F-4D97-AF65-F5344CB8AC3E}">
        <p14:creationId xmlns:p14="http://schemas.microsoft.com/office/powerpoint/2010/main" val="4242551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22</a:t>
            </a:fld>
            <a:endParaRPr lang="en-US"/>
          </a:p>
        </p:txBody>
      </p:sp>
    </p:spTree>
    <p:extLst>
      <p:ext uri="{BB962C8B-B14F-4D97-AF65-F5344CB8AC3E}">
        <p14:creationId xmlns:p14="http://schemas.microsoft.com/office/powerpoint/2010/main" val="78895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EE0DF49A-EE32-4FAC-B281-BC9491B4E5A6}" type="slidenum">
              <a:rPr lang="en-US" smtClean="0"/>
              <a:pPr/>
              <a:t>23</a:t>
            </a:fld>
            <a:endParaRPr lang="en-US"/>
          </a:p>
        </p:txBody>
      </p:sp>
    </p:spTree>
    <p:extLst>
      <p:ext uri="{BB962C8B-B14F-4D97-AF65-F5344CB8AC3E}">
        <p14:creationId xmlns:p14="http://schemas.microsoft.com/office/powerpoint/2010/main" val="66390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DF49A-EE32-4FAC-B281-BC9491B4E5A6}" type="slidenum">
              <a:rPr lang="en-US" smtClean="0"/>
              <a:pPr/>
              <a:t>24</a:t>
            </a:fld>
            <a:endParaRPr lang="en-US"/>
          </a:p>
        </p:txBody>
      </p:sp>
    </p:spTree>
    <p:extLst>
      <p:ext uri="{BB962C8B-B14F-4D97-AF65-F5344CB8AC3E}">
        <p14:creationId xmlns:p14="http://schemas.microsoft.com/office/powerpoint/2010/main" val="342449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18995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143246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93925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358644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b="1">
                <a:solidFill>
                  <a:srgbClr val="2274B2"/>
                </a:solidFill>
              </a:defRPr>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7AB06C-8A53-C747-AE53-61D80CD3CD25}" type="datetimeFigureOut">
              <a:rPr lang="en-US" smtClean="0"/>
              <a:t>2/3/2017</a:t>
            </a:fld>
            <a:endParaRPr lang="en-US" dirty="0"/>
          </a:p>
        </p:txBody>
      </p:sp>
    </p:spTree>
    <p:extLst>
      <p:ext uri="{BB962C8B-B14F-4D97-AF65-F5344CB8AC3E}">
        <p14:creationId xmlns:p14="http://schemas.microsoft.com/office/powerpoint/2010/main" val="30708569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196724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2471411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187396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2275266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3286235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79982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b="1">
                <a:solidFill>
                  <a:srgbClr val="2274B2"/>
                </a:solidFill>
              </a:defRPr>
            </a:lvl1pPr>
            <a:lvl2pPr>
              <a:defRPr sz="16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772316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328581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3506146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71434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420100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404743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390400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206976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57614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79582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7AB06C-8A53-C747-AE53-61D80CD3CD25}" type="datetimeFigureOut">
              <a:rPr lang="en-US" smtClean="0"/>
              <a:t>2/3/2017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443335"/>
            <a:ext cx="2133600" cy="365125"/>
          </a:xfrm>
          <a:prstGeom prst="rect">
            <a:avLst/>
          </a:prstGeom>
        </p:spPr>
        <p:txBody>
          <a:bodyPr/>
          <a:lstStyle/>
          <a:p>
            <a:fld id="{69CFAF8A-EB32-FE49-9EF2-3824793C7C2B}" type="slidenum">
              <a:rPr lang="en-US" smtClean="0"/>
              <a:t>‹#›</a:t>
            </a:fld>
            <a:endParaRPr lang="en-US" dirty="0"/>
          </a:p>
        </p:txBody>
      </p:sp>
    </p:spTree>
    <p:extLst>
      <p:ext uri="{BB962C8B-B14F-4D97-AF65-F5344CB8AC3E}">
        <p14:creationId xmlns:p14="http://schemas.microsoft.com/office/powerpoint/2010/main" val="183603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Group 18"/>
          <p:cNvGrpSpPr/>
          <p:nvPr userDrawn="1"/>
        </p:nvGrpSpPr>
        <p:grpSpPr>
          <a:xfrm>
            <a:off x="-1" y="0"/>
            <a:ext cx="9144001" cy="6858000"/>
            <a:chOff x="-1" y="0"/>
            <a:chExt cx="9144001" cy="6858000"/>
          </a:xfrm>
        </p:grpSpPr>
        <p:pic>
          <p:nvPicPr>
            <p:cNvPr id="20" name="Picture 19" descr="bg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a:ln>
              <a:noFill/>
            </a:ln>
          </p:spPr>
        </p:pic>
        <p:sp>
          <p:nvSpPr>
            <p:cNvPr id="22" name="Rectangle 21"/>
            <p:cNvSpPr/>
            <p:nvPr userDrawn="1"/>
          </p:nvSpPr>
          <p:spPr>
            <a:xfrm>
              <a:off x="0" y="1311814"/>
              <a:ext cx="9143999" cy="4592628"/>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C6D9F1"/>
                </a:solidFill>
              </a:endParaRPr>
            </a:p>
          </p:txBody>
        </p:sp>
        <p:pic>
          <p:nvPicPr>
            <p:cNvPr id="23" name="Picture 22" descr="USDOT_FMCSA-Logo_k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2328" y="5991167"/>
              <a:ext cx="2564058" cy="817293"/>
            </a:xfrm>
            <a:prstGeom prst="rect">
              <a:avLst/>
            </a:prstGeom>
          </p:spPr>
        </p:pic>
        <p:sp>
          <p:nvSpPr>
            <p:cNvPr id="24" name="Rectangle 23"/>
            <p:cNvSpPr/>
            <p:nvPr userDrawn="1"/>
          </p:nvSpPr>
          <p:spPr>
            <a:xfrm>
              <a:off x="-1" y="5897386"/>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FFFFFF"/>
                </a:solidFill>
              </a:endParaRPr>
            </a:p>
          </p:txBody>
        </p:sp>
        <p:sp>
          <p:nvSpPr>
            <p:cNvPr id="25" name="Rectangle 24"/>
            <p:cNvSpPr/>
            <p:nvPr userDrawn="1"/>
          </p:nvSpPr>
          <p:spPr>
            <a:xfrm>
              <a:off x="-1" y="6812281"/>
              <a:ext cx="9144000" cy="457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1" y="1311814"/>
              <a:ext cx="914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96202" y="454318"/>
            <a:ext cx="8229600" cy="92680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96202" y="1730375"/>
            <a:ext cx="8229600" cy="4114798"/>
          </a:xfrm>
          <a:prstGeom prst="rect">
            <a:avLst/>
          </a:prstGeom>
        </p:spPr>
        <p:txBody>
          <a:bodyPr vert="horz" lIns="91440" tIns="45720" rIns="91440" bIns="45720" rtlCol="0" anchor="t">
            <a:normAutofit/>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sp>
        <p:nvSpPr>
          <p:cNvPr id="28" name="Slide Number Placeholder 5"/>
          <p:cNvSpPr txBox="1">
            <a:spLocks/>
          </p:cNvSpPr>
          <p:nvPr userDrawn="1"/>
        </p:nvSpPr>
        <p:spPr>
          <a:xfrm>
            <a:off x="8705207" y="5532637"/>
            <a:ext cx="45228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CFAF8A-EB32-FE49-9EF2-3824793C7C2B}" type="slidenum">
              <a:rPr lang="en-US" sz="1400" smtClean="0">
                <a:solidFill>
                  <a:srgbClr val="2B4796"/>
                </a:solidFill>
              </a:rPr>
              <a:pPr/>
              <a:t>‹#›</a:t>
            </a:fld>
            <a:endParaRPr lang="en-US" sz="1400" dirty="0">
              <a:solidFill>
                <a:srgbClr val="2B4796"/>
              </a:solidFill>
            </a:endParaRPr>
          </a:p>
        </p:txBody>
      </p:sp>
    </p:spTree>
    <p:extLst>
      <p:ext uri="{BB962C8B-B14F-4D97-AF65-F5344CB8AC3E}">
        <p14:creationId xmlns:p14="http://schemas.microsoft.com/office/powerpoint/2010/main" val="6390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g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96202" y="454318"/>
            <a:ext cx="8229600" cy="92680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AB06C-8A53-C747-AE53-61D80CD3CD25}" type="datetimeFigureOut">
              <a:rPr lang="en-US" smtClean="0"/>
              <a:t>2/3/2017</a:t>
            </a:fld>
            <a:endParaRPr lang="en-US" dirty="0"/>
          </a:p>
        </p:txBody>
      </p:sp>
      <p:sp>
        <p:nvSpPr>
          <p:cNvPr id="11" name="Rectangle 10"/>
          <p:cNvSpPr/>
          <p:nvPr userDrawn="1"/>
        </p:nvSpPr>
        <p:spPr>
          <a:xfrm>
            <a:off x="0" y="1381125"/>
            <a:ext cx="9144000" cy="4568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96202" y="1730375"/>
            <a:ext cx="8229600" cy="4114798"/>
          </a:xfrm>
          <a:prstGeom prst="rect">
            <a:avLst/>
          </a:prstGeom>
        </p:spPr>
        <p:txBody>
          <a:bodyPr vert="horz" lIns="91440" tIns="45720" rIns="91440" bIns="45720" rtlCol="0" anchor="t">
            <a:normAutofit/>
          </a:body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US" dirty="0"/>
          </a:p>
        </p:txBody>
      </p:sp>
      <p:pic>
        <p:nvPicPr>
          <p:cNvPr id="12" name="Picture 11" descr="USDOT_FMCSA-Logo_k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7213" y="5991167"/>
            <a:ext cx="2564058" cy="817293"/>
          </a:xfrm>
          <a:prstGeom prst="rect">
            <a:avLst/>
          </a:prstGeom>
        </p:spPr>
      </p:pic>
      <p:sp>
        <p:nvSpPr>
          <p:cNvPr id="13" name="TextBox 12"/>
          <p:cNvSpPr txBox="1"/>
          <p:nvPr userDrawn="1"/>
        </p:nvSpPr>
        <p:spPr>
          <a:xfrm>
            <a:off x="496202" y="192898"/>
            <a:ext cx="3578962" cy="261610"/>
          </a:xfrm>
          <a:prstGeom prst="rect">
            <a:avLst/>
          </a:prstGeom>
          <a:noFill/>
        </p:spPr>
        <p:txBody>
          <a:bodyPr wrap="square" rtlCol="0">
            <a:spAutoFit/>
          </a:bodyPr>
          <a:lstStyle/>
          <a:p>
            <a:r>
              <a:rPr lang="en-US" sz="1100" dirty="0" smtClean="0">
                <a:solidFill>
                  <a:schemeClr val="bg1"/>
                </a:solidFill>
              </a:rPr>
              <a:t>Electronic Logging Devices</a:t>
            </a:r>
            <a:endParaRPr lang="en-US" sz="1100" dirty="0">
              <a:solidFill>
                <a:schemeClr val="bg1"/>
              </a:solidFill>
            </a:endParaRPr>
          </a:p>
        </p:txBody>
      </p:sp>
      <p:sp>
        <p:nvSpPr>
          <p:cNvPr id="15" name="Rectangle 14"/>
          <p:cNvSpPr/>
          <p:nvPr userDrawn="1"/>
        </p:nvSpPr>
        <p:spPr>
          <a:xfrm>
            <a:off x="-59267" y="5904442"/>
            <a:ext cx="9203267" cy="4571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59267" y="6812281"/>
            <a:ext cx="9203267" cy="4571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23280" y="1338581"/>
            <a:ext cx="9203267" cy="4571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Cover-3.png"/>
          <p:cNvPicPr>
            <a:picLocks noChangeAspect="1"/>
          </p:cNvPicPr>
          <p:nvPr userDrawn="1"/>
        </p:nvPicPr>
        <p:blipFill rotWithShape="1">
          <a:blip r:embed="rId15">
            <a:alphaModFix amt="57000"/>
            <a:extLst>
              <a:ext uri="{28A0092B-C50C-407E-A947-70E740481C1C}">
                <a14:useLocalDpi xmlns:a14="http://schemas.microsoft.com/office/drawing/2010/main" val="0"/>
              </a:ext>
            </a:extLst>
          </a:blip>
          <a:srcRect l="394" t="47325" r="-394" b="13104"/>
          <a:stretch/>
        </p:blipFill>
        <p:spPr>
          <a:xfrm>
            <a:off x="6255369" y="5952386"/>
            <a:ext cx="2924618" cy="856074"/>
          </a:xfrm>
          <a:prstGeom prst="rect">
            <a:avLst/>
          </a:prstGeom>
        </p:spPr>
      </p:pic>
      <p:sp>
        <p:nvSpPr>
          <p:cNvPr id="5" name="Rectangle 4"/>
          <p:cNvSpPr/>
          <p:nvPr userDrawn="1"/>
        </p:nvSpPr>
        <p:spPr>
          <a:xfrm rot="5400000">
            <a:off x="6648127" y="5563448"/>
            <a:ext cx="856075" cy="1641591"/>
          </a:xfrm>
          <a:prstGeom prst="rect">
            <a:avLst/>
          </a:prstGeom>
          <a:gradFill>
            <a:gsLst>
              <a:gs pos="0">
                <a:srgbClr val="0D4086"/>
              </a:gs>
              <a:gs pos="100000">
                <a:srgbClr val="194788">
                  <a:alpha val="0"/>
                </a:srgb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965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mcsa.dot.gov/eld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ELD@dot.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819565"/>
            <a:ext cx="9144000" cy="110143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chemeClr val="bg1"/>
                </a:solidFill>
                <a:latin typeface="+mj-lt"/>
                <a:ea typeface="+mj-ea"/>
                <a:cs typeface="+mj-cs"/>
              </a:defRPr>
            </a:lvl1pPr>
          </a:lstStyle>
          <a:p>
            <a:pPr algn="ctr"/>
            <a:r>
              <a:rPr lang="en-US" sz="3600" dirty="0" smtClean="0">
                <a:solidFill>
                  <a:schemeClr val="tx1"/>
                </a:solidFill>
              </a:rPr>
              <a:t>FMCSA Overview</a:t>
            </a:r>
            <a:endParaRPr lang="en-US" sz="3600" dirty="0">
              <a:solidFill>
                <a:schemeClr val="tx1"/>
              </a:solidFill>
            </a:endParaRPr>
          </a:p>
        </p:txBody>
      </p:sp>
      <p:sp>
        <p:nvSpPr>
          <p:cNvPr id="9" name="Subtitle 2"/>
          <p:cNvSpPr txBox="1">
            <a:spLocks/>
          </p:cNvSpPr>
          <p:nvPr/>
        </p:nvSpPr>
        <p:spPr>
          <a:xfrm>
            <a:off x="4550832" y="2920999"/>
            <a:ext cx="4593167" cy="148166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smtClean="0">
                <a:solidFill>
                  <a:schemeClr val="tx1"/>
                </a:solidFill>
              </a:rPr>
              <a:t>Mark Oesterle</a:t>
            </a:r>
          </a:p>
          <a:p>
            <a:r>
              <a:rPr lang="en-US" b="0" dirty="0" smtClean="0">
                <a:solidFill>
                  <a:schemeClr val="tx1"/>
                </a:solidFill>
              </a:rPr>
              <a:t>Wisconsin Division Administrator </a:t>
            </a:r>
          </a:p>
          <a:p>
            <a:r>
              <a:rPr lang="en-US" b="0" dirty="0" smtClean="0">
                <a:solidFill>
                  <a:schemeClr val="tx1"/>
                </a:solidFill>
              </a:rPr>
              <a:t>February 15, 2017</a:t>
            </a:r>
            <a:endParaRPr lang="en-US" b="0" dirty="0">
              <a:solidFill>
                <a:schemeClr val="tx1"/>
              </a:solidFill>
            </a:endParaRPr>
          </a:p>
        </p:txBody>
      </p:sp>
    </p:spTree>
    <p:extLst>
      <p:ext uri="{BB962C8B-B14F-4D97-AF65-F5344CB8AC3E}">
        <p14:creationId xmlns:p14="http://schemas.microsoft.com/office/powerpoint/2010/main" val="117657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Who is </a:t>
            </a:r>
            <a:r>
              <a:rPr lang="en-US" sz="2800" dirty="0" smtClean="0"/>
              <a:t>Impacted </a:t>
            </a:r>
            <a:r>
              <a:rPr lang="en-US" sz="2800" dirty="0"/>
              <a:t>by the ELD Rule?</a:t>
            </a:r>
            <a:r>
              <a:rPr lang="en-US" sz="2800" dirty="0" smtClean="0">
                <a:effectLst/>
              </a:rPr>
              <a:t> </a:t>
            </a:r>
            <a:endParaRPr lang="en-US" sz="2800" dirty="0"/>
          </a:p>
        </p:txBody>
      </p:sp>
      <p:sp>
        <p:nvSpPr>
          <p:cNvPr id="3" name="Content Placeholder 2"/>
          <p:cNvSpPr>
            <a:spLocks noGrp="1"/>
          </p:cNvSpPr>
          <p:nvPr>
            <p:ph idx="1"/>
          </p:nvPr>
        </p:nvSpPr>
        <p:spPr>
          <a:xfrm>
            <a:off x="1866587" y="2044700"/>
            <a:ext cx="6859215" cy="842433"/>
          </a:xfrm>
          <a:noFill/>
        </p:spPr>
        <p:txBody>
          <a:bodyPr/>
          <a:lstStyle/>
          <a:p>
            <a:r>
              <a:rPr lang="en-US" b="1" dirty="0">
                <a:solidFill>
                  <a:srgbClr val="194788"/>
                </a:solidFill>
              </a:rPr>
              <a:t>Carriers and </a:t>
            </a:r>
            <a:r>
              <a:rPr lang="en-US" dirty="0">
                <a:solidFill>
                  <a:srgbClr val="194788"/>
                </a:solidFill>
              </a:rPr>
              <a:t>D</a:t>
            </a:r>
            <a:r>
              <a:rPr lang="en-US" b="1" dirty="0" smtClean="0">
                <a:solidFill>
                  <a:srgbClr val="194788"/>
                </a:solidFill>
              </a:rPr>
              <a:t>rivers</a:t>
            </a:r>
            <a:r>
              <a:rPr lang="en-US" dirty="0" smtClean="0"/>
              <a:t> </a:t>
            </a:r>
            <a:r>
              <a:rPr lang="en-US" sz="1800" b="0" dirty="0" smtClean="0">
                <a:solidFill>
                  <a:srgbClr val="000000"/>
                </a:solidFill>
              </a:rPr>
              <a:t>who </a:t>
            </a:r>
            <a:r>
              <a:rPr lang="en-US" sz="1800" b="0" dirty="0">
                <a:solidFill>
                  <a:srgbClr val="000000"/>
                </a:solidFill>
              </a:rPr>
              <a:t>are subject to the rule must install and use ELDs by the appropriate </a:t>
            </a:r>
            <a:r>
              <a:rPr lang="en-US" sz="1800" b="0" dirty="0" smtClean="0">
                <a:solidFill>
                  <a:srgbClr val="000000"/>
                </a:solidFill>
              </a:rPr>
              <a:t>deadline</a:t>
            </a:r>
          </a:p>
        </p:txBody>
      </p:sp>
      <p:sp>
        <p:nvSpPr>
          <p:cNvPr id="4" name="Content Placeholder 2"/>
          <p:cNvSpPr txBox="1">
            <a:spLocks/>
          </p:cNvSpPr>
          <p:nvPr/>
        </p:nvSpPr>
        <p:spPr>
          <a:xfrm>
            <a:off x="1866587" y="4066116"/>
            <a:ext cx="6859215" cy="1214967"/>
          </a:xfrm>
          <a:prstGeom prst="rect">
            <a:avLst/>
          </a:prstGeom>
          <a:noFill/>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a:r>
              <a:rPr lang="en-US" sz="2000" b="1" dirty="0" smtClean="0">
                <a:solidFill>
                  <a:srgbClr val="194788"/>
                </a:solidFill>
              </a:rPr>
              <a:t>ELD Manufacturers</a:t>
            </a:r>
            <a:r>
              <a:rPr lang="en-US" sz="1800" dirty="0" smtClean="0">
                <a:solidFill>
                  <a:srgbClr val="000000"/>
                </a:solidFill>
              </a:rPr>
              <a:t> must conform to ELD technical specifications, certify their ELDs, and register them with FMCSA</a:t>
            </a:r>
            <a:endParaRPr lang="en-US" sz="1800" dirty="0">
              <a:solidFill>
                <a:srgbClr val="000000"/>
              </a:solidFill>
            </a:endParaRPr>
          </a:p>
        </p:txBody>
      </p:sp>
      <p:sp>
        <p:nvSpPr>
          <p:cNvPr id="6" name="Content Placeholder 2"/>
          <p:cNvSpPr txBox="1">
            <a:spLocks/>
          </p:cNvSpPr>
          <p:nvPr/>
        </p:nvSpPr>
        <p:spPr>
          <a:xfrm>
            <a:off x="1867802" y="3020485"/>
            <a:ext cx="6858000" cy="844550"/>
          </a:xfrm>
          <a:prstGeom prst="rect">
            <a:avLst/>
          </a:prstGeom>
          <a:noFill/>
        </p:spPr>
        <p:txBody>
          <a:bodyPr vert="horz" lIns="91440" tIns="45720" rIns="91440" bIns="45720" rtlCol="0" anchor="t">
            <a:normAutofit fontScale="92500" lnSpcReduction="20000"/>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srgbClr val="194788"/>
                </a:solidFill>
              </a:rPr>
              <a:t>Enforcement Partners </a:t>
            </a:r>
            <a:r>
              <a:rPr lang="en-US" sz="1900" b="0" dirty="0" smtClean="0">
                <a:solidFill>
                  <a:schemeClr val="tx1"/>
                </a:solidFill>
              </a:rPr>
              <a:t>must understand enforcement and compliance procedures during each implementation phase, and which regulatory guidance applies to each</a:t>
            </a:r>
          </a:p>
        </p:txBody>
      </p:sp>
    </p:spTree>
    <p:extLst>
      <p:ext uri="{BB962C8B-B14F-4D97-AF65-F5344CB8AC3E}">
        <p14:creationId xmlns:p14="http://schemas.microsoft.com/office/powerpoint/2010/main" val="3707880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ELD Rule Implementation Timeline</a:t>
            </a:r>
            <a:r>
              <a:rPr lang="en-US" sz="2800" dirty="0" smtClean="0">
                <a:effectLst/>
              </a:rPr>
              <a:t> </a:t>
            </a:r>
            <a:endParaRPr lang="en-US" sz="2800" dirty="0"/>
          </a:p>
        </p:txBody>
      </p:sp>
      <p:sp>
        <p:nvSpPr>
          <p:cNvPr id="3" name="Content Placeholder 2"/>
          <p:cNvSpPr>
            <a:spLocks noGrp="1"/>
          </p:cNvSpPr>
          <p:nvPr>
            <p:ph idx="1"/>
          </p:nvPr>
        </p:nvSpPr>
        <p:spPr>
          <a:xfrm>
            <a:off x="496202" y="1730375"/>
            <a:ext cx="8229600" cy="1000125"/>
          </a:xfrm>
        </p:spPr>
        <p:txBody>
          <a:bodyPr>
            <a:noAutofit/>
          </a:bodyPr>
          <a:lstStyle/>
          <a:p>
            <a:r>
              <a:rPr lang="en-US" sz="3200" dirty="0">
                <a:solidFill>
                  <a:srgbClr val="194788"/>
                </a:solidFill>
              </a:rPr>
              <a:t>The rule is being implemented in </a:t>
            </a:r>
            <a:r>
              <a:rPr lang="en-US" sz="3200" dirty="0" smtClean="0">
                <a:solidFill>
                  <a:srgbClr val="194788"/>
                </a:solidFill>
              </a:rPr>
              <a:t>three </a:t>
            </a:r>
            <a:r>
              <a:rPr lang="en-US" sz="3200" dirty="0">
                <a:solidFill>
                  <a:srgbClr val="194788"/>
                </a:solidFill>
              </a:rPr>
              <a:t>phases over a four-year </a:t>
            </a:r>
            <a:r>
              <a:rPr lang="en-US" sz="3200" dirty="0" smtClean="0">
                <a:solidFill>
                  <a:srgbClr val="194788"/>
                </a:solidFill>
              </a:rPr>
              <a:t>period: </a:t>
            </a:r>
            <a:endParaRPr lang="en-US" sz="3200" dirty="0">
              <a:solidFill>
                <a:srgbClr val="194788"/>
              </a:solidFill>
            </a:endParaRPr>
          </a:p>
        </p:txBody>
      </p:sp>
      <p:pic>
        <p:nvPicPr>
          <p:cNvPr id="4" name="Picture 3" descr="ELD_Timeline-arrow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98" y="3424110"/>
            <a:ext cx="8307604" cy="1562004"/>
          </a:xfrm>
          <a:prstGeom prst="rect">
            <a:avLst/>
          </a:prstGeom>
        </p:spPr>
      </p:pic>
    </p:spTree>
    <p:extLst>
      <p:ext uri="{BB962C8B-B14F-4D97-AF65-F5344CB8AC3E}">
        <p14:creationId xmlns:p14="http://schemas.microsoft.com/office/powerpoint/2010/main" val="1212295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ELD Rule Implementation</a:t>
            </a:r>
            <a:endParaRPr lang="en-US" sz="2800" dirty="0"/>
          </a:p>
        </p:txBody>
      </p:sp>
      <p:sp>
        <p:nvSpPr>
          <p:cNvPr id="3" name="Content Placeholder 2"/>
          <p:cNvSpPr>
            <a:spLocks noGrp="1"/>
          </p:cNvSpPr>
          <p:nvPr>
            <p:ph idx="1"/>
          </p:nvPr>
        </p:nvSpPr>
        <p:spPr>
          <a:xfrm>
            <a:off x="496202" y="1730375"/>
            <a:ext cx="7801131" cy="629708"/>
          </a:xfrm>
        </p:spPr>
        <p:txBody>
          <a:bodyPr>
            <a:noAutofit/>
          </a:bodyPr>
          <a:lstStyle/>
          <a:p>
            <a:r>
              <a:rPr lang="en-US" sz="3200" dirty="0" smtClean="0">
                <a:solidFill>
                  <a:srgbClr val="194788"/>
                </a:solidFill>
              </a:rPr>
              <a:t>Phase 1 “Awareness and Transition”</a:t>
            </a:r>
            <a:r>
              <a:rPr lang="en-US" sz="3200" dirty="0" smtClean="0">
                <a:solidFill>
                  <a:srgbClr val="194788"/>
                </a:solidFill>
                <a:effectLst/>
              </a:rPr>
              <a:t> </a:t>
            </a:r>
            <a:endParaRPr lang="en-US" sz="3200" dirty="0" smtClean="0">
              <a:solidFill>
                <a:srgbClr val="194788"/>
              </a:solidFill>
            </a:endParaRPr>
          </a:p>
        </p:txBody>
      </p:sp>
      <p:sp>
        <p:nvSpPr>
          <p:cNvPr id="4" name="TextBox 3"/>
          <p:cNvSpPr txBox="1"/>
          <p:nvPr/>
        </p:nvSpPr>
        <p:spPr>
          <a:xfrm>
            <a:off x="1830917" y="2518833"/>
            <a:ext cx="7289175" cy="2862322"/>
          </a:xfrm>
          <a:prstGeom prst="rect">
            <a:avLst/>
          </a:prstGeom>
          <a:noFill/>
        </p:spPr>
        <p:txBody>
          <a:bodyPr wrap="none" rtlCol="0">
            <a:spAutoFit/>
          </a:bodyPr>
          <a:lstStyle/>
          <a:p>
            <a:pPr marL="285750" indent="-285750">
              <a:buFont typeface="Arial"/>
              <a:buChar char="•"/>
            </a:pPr>
            <a:r>
              <a:rPr lang="en-US" b="1" dirty="0"/>
              <a:t>February 16, 2016 to December </a:t>
            </a:r>
            <a:r>
              <a:rPr lang="en-US" b="1" dirty="0" smtClean="0"/>
              <a:t>18, </a:t>
            </a:r>
            <a:r>
              <a:rPr lang="en-US" b="1" dirty="0"/>
              <a:t>2017</a:t>
            </a:r>
            <a:r>
              <a:rPr lang="en-US" dirty="0"/>
              <a:t/>
            </a:r>
            <a:br>
              <a:rPr lang="en-US" dirty="0"/>
            </a:br>
            <a:r>
              <a:rPr lang="en-US" sz="400" dirty="0"/>
              <a:t> </a:t>
            </a:r>
          </a:p>
          <a:p>
            <a:pPr marL="285750" indent="-285750">
              <a:buFont typeface="Arial"/>
              <a:buChar char="•"/>
            </a:pPr>
            <a:r>
              <a:rPr lang="en-US" dirty="0"/>
              <a:t>Carriers and drivers</a:t>
            </a:r>
            <a:r>
              <a:rPr lang="en-US" dirty="0" smtClean="0"/>
              <a:t> </a:t>
            </a:r>
            <a:r>
              <a:rPr lang="en-US" dirty="0"/>
              <a:t>subject to the rule should prepare to comply, </a:t>
            </a:r>
            <a:r>
              <a:rPr lang="en-US" dirty="0" smtClean="0"/>
              <a:t/>
            </a:r>
            <a:br>
              <a:rPr lang="en-US" dirty="0" smtClean="0"/>
            </a:br>
            <a:r>
              <a:rPr lang="en-US" dirty="0" smtClean="0"/>
              <a:t>and may </a:t>
            </a:r>
            <a:r>
              <a:rPr lang="en-US" dirty="0"/>
              <a:t>voluntarily use ELDs</a:t>
            </a:r>
            <a:br>
              <a:rPr lang="en-US" dirty="0"/>
            </a:br>
            <a:r>
              <a:rPr lang="en-US" sz="400" dirty="0"/>
              <a:t> </a:t>
            </a:r>
          </a:p>
          <a:p>
            <a:pPr marL="285750" indent="-285750">
              <a:buFont typeface="Arial"/>
              <a:buChar char="•"/>
            </a:pPr>
            <a:r>
              <a:rPr lang="en-US" dirty="0"/>
              <a:t>Carriers and drivers subject to the rule can use any of the following </a:t>
            </a:r>
            <a:r>
              <a:rPr lang="en-US" dirty="0" smtClean="0"/>
              <a:t/>
            </a:r>
            <a:br>
              <a:rPr lang="en-US" dirty="0" smtClean="0"/>
            </a:br>
            <a:r>
              <a:rPr lang="en-US" dirty="0" smtClean="0"/>
              <a:t>for RODS </a:t>
            </a:r>
            <a:r>
              <a:rPr lang="en-US" dirty="0"/>
              <a:t>status:</a:t>
            </a:r>
          </a:p>
          <a:p>
            <a:pPr marL="1257300" lvl="2" indent="-342900">
              <a:buFont typeface="Lucida Grande"/>
              <a:buChar char="-"/>
            </a:pPr>
            <a:r>
              <a:rPr lang="en-US" sz="1600" dirty="0"/>
              <a:t>Paper logs</a:t>
            </a:r>
          </a:p>
          <a:p>
            <a:pPr marL="1257300" lvl="2" indent="-342900">
              <a:buFont typeface="Lucida Grande"/>
              <a:buChar char="-"/>
            </a:pPr>
            <a:r>
              <a:rPr lang="en-US" sz="1600" dirty="0"/>
              <a:t>Devices with installed logging software and applications</a:t>
            </a:r>
          </a:p>
          <a:p>
            <a:pPr marL="1257300" lvl="2" indent="-342900">
              <a:buFont typeface="Lucida Grande"/>
              <a:buChar char="-"/>
            </a:pPr>
            <a:r>
              <a:rPr lang="en-US" sz="1600" dirty="0" smtClean="0"/>
              <a:t>AOBRDs (Automatic </a:t>
            </a:r>
            <a:r>
              <a:rPr lang="en-US" sz="1600" dirty="0"/>
              <a:t>On Board Recording Devices)</a:t>
            </a:r>
          </a:p>
          <a:p>
            <a:pPr marL="1257300" lvl="2" indent="-342900">
              <a:buFont typeface="Lucida Grande"/>
              <a:buChar char="-"/>
            </a:pPr>
            <a:r>
              <a:rPr lang="en-US" sz="1600" dirty="0"/>
              <a:t>ELDs that are registered and listed on the FMCSA website</a:t>
            </a:r>
          </a:p>
          <a:p>
            <a:endParaRPr lang="en-US" dirty="0"/>
          </a:p>
        </p:txBody>
      </p:sp>
    </p:spTree>
    <p:extLst>
      <p:ext uri="{BB962C8B-B14F-4D97-AF65-F5344CB8AC3E}">
        <p14:creationId xmlns:p14="http://schemas.microsoft.com/office/powerpoint/2010/main" val="387344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ELD Rule Implementation</a:t>
            </a:r>
            <a:endParaRPr lang="en-US" sz="2800" dirty="0"/>
          </a:p>
        </p:txBody>
      </p:sp>
      <p:sp>
        <p:nvSpPr>
          <p:cNvPr id="3" name="Content Placeholder 2"/>
          <p:cNvSpPr>
            <a:spLocks noGrp="1"/>
          </p:cNvSpPr>
          <p:nvPr>
            <p:ph idx="1"/>
          </p:nvPr>
        </p:nvSpPr>
        <p:spPr>
          <a:xfrm>
            <a:off x="496202" y="1730375"/>
            <a:ext cx="8229600" cy="439208"/>
          </a:xfrm>
        </p:spPr>
        <p:txBody>
          <a:bodyPr>
            <a:noAutofit/>
          </a:bodyPr>
          <a:lstStyle/>
          <a:p>
            <a:r>
              <a:rPr lang="en-US" sz="3200" dirty="0" smtClean="0">
                <a:solidFill>
                  <a:srgbClr val="194788"/>
                </a:solidFill>
              </a:rPr>
              <a:t>Phase 2 “Phased-In Compliance”</a:t>
            </a:r>
            <a:r>
              <a:rPr lang="en-US" sz="3200" dirty="0" smtClean="0">
                <a:solidFill>
                  <a:srgbClr val="194788"/>
                </a:solidFill>
                <a:effectLst/>
              </a:rPr>
              <a:t> </a:t>
            </a:r>
            <a:endParaRPr lang="en-US" sz="3200" dirty="0">
              <a:solidFill>
                <a:srgbClr val="194788"/>
              </a:solidFill>
            </a:endParaRPr>
          </a:p>
        </p:txBody>
      </p:sp>
      <p:sp>
        <p:nvSpPr>
          <p:cNvPr id="4" name="Content Placeholder 2"/>
          <p:cNvSpPr txBox="1">
            <a:spLocks/>
          </p:cNvSpPr>
          <p:nvPr/>
        </p:nvSpPr>
        <p:spPr>
          <a:xfrm>
            <a:off x="1869919" y="2509838"/>
            <a:ext cx="6855883" cy="144039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a:buChar char="•"/>
            </a:pPr>
            <a:r>
              <a:rPr lang="en-US" sz="1800" dirty="0" smtClean="0">
                <a:solidFill>
                  <a:schemeClr val="tx1"/>
                </a:solidFill>
              </a:rPr>
              <a:t>December 18, 2017 to December 16, 2019</a:t>
            </a:r>
            <a:endParaRPr lang="en-US" sz="1800" dirty="0">
              <a:solidFill>
                <a:schemeClr val="tx1"/>
              </a:solidFill>
            </a:endParaRPr>
          </a:p>
          <a:p>
            <a:pPr marL="285750" indent="-285750">
              <a:buFont typeface="Arial"/>
              <a:buChar char="•"/>
            </a:pPr>
            <a:r>
              <a:rPr lang="en-US" sz="1800" b="0" dirty="0" smtClean="0">
                <a:solidFill>
                  <a:srgbClr val="000000"/>
                </a:solidFill>
              </a:rPr>
              <a:t>Carriers and drivers subject to the rule can use:</a:t>
            </a:r>
          </a:p>
          <a:p>
            <a:pPr marL="800100" lvl="1" indent="-342900">
              <a:buFont typeface="Lucida Grande"/>
              <a:buChar char="-"/>
            </a:pPr>
            <a:r>
              <a:rPr lang="en-US" sz="1800" dirty="0" smtClean="0">
                <a:solidFill>
                  <a:srgbClr val="000000"/>
                </a:solidFill>
              </a:rPr>
              <a:t>AOBRDS that were installed prior to December 17, 2017</a:t>
            </a:r>
          </a:p>
          <a:p>
            <a:pPr marL="800100" lvl="1" indent="-342900">
              <a:buFont typeface="Lucida Grande"/>
              <a:buChar char="-"/>
            </a:pPr>
            <a:r>
              <a:rPr lang="en-US" sz="1800" dirty="0" smtClean="0">
                <a:solidFill>
                  <a:srgbClr val="000000"/>
                </a:solidFill>
              </a:rPr>
              <a:t>Certified, registered ELDs following rule publication</a:t>
            </a:r>
          </a:p>
          <a:p>
            <a:endParaRPr lang="en-US" sz="1800" dirty="0"/>
          </a:p>
        </p:txBody>
      </p:sp>
    </p:spTree>
    <p:extLst>
      <p:ext uri="{BB962C8B-B14F-4D97-AF65-F5344CB8AC3E}">
        <p14:creationId xmlns:p14="http://schemas.microsoft.com/office/powerpoint/2010/main" val="242940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ELD </a:t>
            </a:r>
            <a:r>
              <a:rPr lang="en-US" sz="2800" dirty="0"/>
              <a:t>Rule </a:t>
            </a:r>
            <a:r>
              <a:rPr lang="en-US" sz="2800" dirty="0" smtClean="0"/>
              <a:t>Implementation</a:t>
            </a:r>
            <a:endParaRPr lang="en-US" sz="2800" dirty="0"/>
          </a:p>
        </p:txBody>
      </p:sp>
      <p:sp>
        <p:nvSpPr>
          <p:cNvPr id="3" name="Content Placeholder 2"/>
          <p:cNvSpPr>
            <a:spLocks noGrp="1"/>
          </p:cNvSpPr>
          <p:nvPr>
            <p:ph idx="1"/>
          </p:nvPr>
        </p:nvSpPr>
        <p:spPr>
          <a:xfrm>
            <a:off x="496202" y="1730375"/>
            <a:ext cx="8229600" cy="460375"/>
          </a:xfrm>
        </p:spPr>
        <p:txBody>
          <a:bodyPr>
            <a:noAutofit/>
          </a:bodyPr>
          <a:lstStyle/>
          <a:p>
            <a:r>
              <a:rPr lang="en-US" sz="3200" dirty="0" smtClean="0">
                <a:solidFill>
                  <a:srgbClr val="194788"/>
                </a:solidFill>
              </a:rPr>
              <a:t>Phase 3 “Full Compliance”</a:t>
            </a:r>
            <a:r>
              <a:rPr lang="en-US" sz="3200" dirty="0" smtClean="0">
                <a:solidFill>
                  <a:srgbClr val="194788"/>
                </a:solidFill>
                <a:effectLst/>
              </a:rPr>
              <a:t> </a:t>
            </a:r>
          </a:p>
        </p:txBody>
      </p:sp>
      <p:sp>
        <p:nvSpPr>
          <p:cNvPr id="4" name="Content Placeholder 2"/>
          <p:cNvSpPr txBox="1">
            <a:spLocks/>
          </p:cNvSpPr>
          <p:nvPr/>
        </p:nvSpPr>
        <p:spPr>
          <a:xfrm>
            <a:off x="1660368" y="2554288"/>
            <a:ext cx="6859215" cy="142716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a:buChar char="•"/>
            </a:pPr>
            <a:r>
              <a:rPr lang="en-US" sz="1800" dirty="0" smtClean="0">
                <a:solidFill>
                  <a:schemeClr val="tx1"/>
                </a:solidFill>
              </a:rPr>
              <a:t>After December 16, 2019 </a:t>
            </a:r>
          </a:p>
          <a:p>
            <a:pPr marL="285750" indent="-285750">
              <a:buFont typeface="Arial"/>
              <a:buChar char="•"/>
            </a:pPr>
            <a:r>
              <a:rPr lang="en-US" sz="1800" b="0" dirty="0" smtClean="0">
                <a:solidFill>
                  <a:schemeClr val="tx1"/>
                </a:solidFill>
              </a:rPr>
              <a:t>All drivers and carriers subject to the rule must use certified, registered ELDs that comply with requirements of the ELD regulations</a:t>
            </a:r>
          </a:p>
          <a:p>
            <a:endParaRPr lang="en-US" sz="1800" dirty="0"/>
          </a:p>
        </p:txBody>
      </p:sp>
    </p:spTree>
    <p:extLst>
      <p:ext uri="{BB962C8B-B14F-4D97-AF65-F5344CB8AC3E}">
        <p14:creationId xmlns:p14="http://schemas.microsoft.com/office/powerpoint/2010/main" val="37443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Logging In / Accessing an ELD</a:t>
            </a:r>
            <a:r>
              <a:rPr lang="en-US" sz="2800" dirty="0" smtClean="0">
                <a:effectLst/>
              </a:rPr>
              <a:t> </a:t>
            </a:r>
            <a:endParaRPr lang="en-US" sz="2800" dirty="0"/>
          </a:p>
        </p:txBody>
      </p:sp>
      <p:sp>
        <p:nvSpPr>
          <p:cNvPr id="3" name="Content Placeholder 2"/>
          <p:cNvSpPr>
            <a:spLocks noGrp="1"/>
          </p:cNvSpPr>
          <p:nvPr>
            <p:ph idx="1"/>
          </p:nvPr>
        </p:nvSpPr>
        <p:spPr>
          <a:xfrm>
            <a:off x="1866587" y="1381125"/>
            <a:ext cx="6859215" cy="3590504"/>
          </a:xfrm>
        </p:spPr>
        <p:txBody>
          <a:bodyPr>
            <a:noAutofit/>
          </a:bodyPr>
          <a:lstStyle/>
          <a:p>
            <a:pPr marL="285750" indent="-285750">
              <a:buFont typeface="Arial"/>
              <a:buChar char="•"/>
            </a:pPr>
            <a:r>
              <a:rPr lang="en-US" sz="1800" b="0" dirty="0">
                <a:solidFill>
                  <a:srgbClr val="000000"/>
                </a:solidFill>
              </a:rPr>
              <a:t>A </a:t>
            </a:r>
            <a:r>
              <a:rPr lang="en-US" sz="1800" b="0" u="sng" dirty="0">
                <a:solidFill>
                  <a:srgbClr val="000000"/>
                </a:solidFill>
              </a:rPr>
              <a:t>driver</a:t>
            </a:r>
            <a:r>
              <a:rPr lang="en-US" sz="1800" b="0" dirty="0">
                <a:solidFill>
                  <a:srgbClr val="000000"/>
                </a:solidFill>
              </a:rPr>
              <a:t> must have only one driver account with a carrier, with a unique identification number and </a:t>
            </a:r>
            <a:r>
              <a:rPr lang="en-US" sz="1800" b="0" dirty="0" smtClean="0">
                <a:solidFill>
                  <a:srgbClr val="000000"/>
                </a:solidFill>
              </a:rPr>
              <a:t>password</a:t>
            </a:r>
            <a:endParaRPr lang="en-US" sz="1800" b="0" dirty="0">
              <a:solidFill>
                <a:srgbClr val="000000"/>
              </a:solidFill>
            </a:endParaRPr>
          </a:p>
          <a:p>
            <a:pPr marL="285750" indent="-285750">
              <a:buFont typeface="Arial"/>
              <a:buChar char="•"/>
            </a:pPr>
            <a:r>
              <a:rPr lang="en-US" sz="1800" b="0" dirty="0">
                <a:solidFill>
                  <a:srgbClr val="000000"/>
                </a:solidFill>
              </a:rPr>
              <a:t>An </a:t>
            </a:r>
            <a:r>
              <a:rPr lang="en-US" sz="1800" b="0" u="sng" dirty="0">
                <a:solidFill>
                  <a:srgbClr val="000000"/>
                </a:solidFill>
              </a:rPr>
              <a:t>owner/operator</a:t>
            </a:r>
            <a:r>
              <a:rPr lang="en-US" sz="1800" b="0" dirty="0">
                <a:solidFill>
                  <a:srgbClr val="000000"/>
                </a:solidFill>
              </a:rPr>
              <a:t> must have a single account as a driver, and a separate account for administrative functions (setting up user accounts, etc.</a:t>
            </a:r>
            <a:r>
              <a:rPr lang="en-US" sz="1800" b="0" dirty="0" smtClean="0">
                <a:solidFill>
                  <a:srgbClr val="000000"/>
                </a:solidFill>
              </a:rPr>
              <a:t>)</a:t>
            </a:r>
            <a:endParaRPr lang="en-US" sz="1800" b="0" dirty="0">
              <a:solidFill>
                <a:srgbClr val="000000"/>
              </a:solidFill>
            </a:endParaRPr>
          </a:p>
          <a:p>
            <a:pPr marL="285750" indent="-285750">
              <a:buFont typeface="Arial"/>
              <a:buChar char="•"/>
            </a:pPr>
            <a:r>
              <a:rPr lang="en-US" sz="1800" b="0" dirty="0">
                <a:solidFill>
                  <a:srgbClr val="000000"/>
                </a:solidFill>
              </a:rPr>
              <a:t>What if </a:t>
            </a:r>
            <a:r>
              <a:rPr lang="en-US" sz="1800" b="0" dirty="0" smtClean="0">
                <a:solidFill>
                  <a:srgbClr val="000000"/>
                </a:solidFill>
              </a:rPr>
              <a:t>the driver forgets </a:t>
            </a:r>
            <a:r>
              <a:rPr lang="en-US" sz="1800" b="0" dirty="0">
                <a:solidFill>
                  <a:srgbClr val="000000"/>
                </a:solidFill>
              </a:rPr>
              <a:t>to log onto the ELD?</a:t>
            </a:r>
          </a:p>
          <a:p>
            <a:pPr marL="742950" lvl="1" indent="-285750">
              <a:buFont typeface="Lucida Grande"/>
              <a:buChar char="-"/>
            </a:pPr>
            <a:r>
              <a:rPr lang="en-US" sz="1800" dirty="0">
                <a:solidFill>
                  <a:srgbClr val="000000"/>
                </a:solidFill>
              </a:rPr>
              <a:t>A warning will be issued from the device to remind the driver to stop </a:t>
            </a:r>
            <a:r>
              <a:rPr lang="en-US" sz="1800" dirty="0" smtClean="0">
                <a:solidFill>
                  <a:srgbClr val="000000"/>
                </a:solidFill>
              </a:rPr>
              <a:t>and </a:t>
            </a:r>
            <a:r>
              <a:rPr lang="en-US" sz="1800" dirty="0">
                <a:solidFill>
                  <a:srgbClr val="000000"/>
                </a:solidFill>
              </a:rPr>
              <a:t>log in</a:t>
            </a:r>
          </a:p>
          <a:p>
            <a:pPr marL="742950" lvl="1" indent="-285750">
              <a:buFont typeface="Lucida Grande"/>
              <a:buChar char="-"/>
            </a:pPr>
            <a:r>
              <a:rPr lang="en-US" sz="1800" dirty="0">
                <a:solidFill>
                  <a:srgbClr val="000000"/>
                </a:solidFill>
              </a:rPr>
              <a:t>The device will also record accumulated driving </a:t>
            </a:r>
            <a:r>
              <a:rPr lang="en-US" sz="1800" dirty="0" smtClean="0">
                <a:solidFill>
                  <a:srgbClr val="000000"/>
                </a:solidFill>
              </a:rPr>
              <a:t>time </a:t>
            </a:r>
            <a:r>
              <a:rPr lang="en-US" sz="1800" dirty="0">
                <a:solidFill>
                  <a:srgbClr val="000000"/>
                </a:solidFill>
              </a:rPr>
              <a:t>in accordance with the ELD defaults, under the unidentified driver </a:t>
            </a:r>
            <a:r>
              <a:rPr lang="en-US" sz="1800" dirty="0" smtClean="0">
                <a:solidFill>
                  <a:srgbClr val="000000"/>
                </a:solidFill>
              </a:rPr>
              <a:t>profile</a:t>
            </a:r>
            <a:endParaRPr lang="en-US" sz="1800" dirty="0">
              <a:solidFill>
                <a:srgbClr val="000000"/>
              </a:solidFill>
            </a:endParaRPr>
          </a:p>
          <a:p>
            <a:pPr marL="285750" indent="-285750">
              <a:buFont typeface="Arial"/>
              <a:buChar char="•"/>
            </a:pPr>
            <a:r>
              <a:rPr lang="en-US" sz="1800" b="0" dirty="0">
                <a:solidFill>
                  <a:srgbClr val="000000"/>
                </a:solidFill>
              </a:rPr>
              <a:t>ELD events logged under the “Unidentified Driver” profile should be added to the driver’s record – or the driver should add a note (annotation) explaining that the unassigned hours are not his/hers </a:t>
            </a:r>
          </a:p>
        </p:txBody>
      </p:sp>
    </p:spTree>
    <p:extLst>
      <p:ext uri="{BB962C8B-B14F-4D97-AF65-F5344CB8AC3E}">
        <p14:creationId xmlns:p14="http://schemas.microsoft.com/office/powerpoint/2010/main" val="371364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a:t>How </a:t>
            </a:r>
            <a:r>
              <a:rPr lang="en-US" sz="2800" dirty="0" smtClean="0"/>
              <a:t>an ELD Records Drivers’ Hours of Service</a:t>
            </a:r>
            <a:endParaRPr lang="en-US" sz="2800" dirty="0"/>
          </a:p>
        </p:txBody>
      </p:sp>
      <p:sp>
        <p:nvSpPr>
          <p:cNvPr id="3" name="Content Placeholder 2"/>
          <p:cNvSpPr>
            <a:spLocks noGrp="1"/>
          </p:cNvSpPr>
          <p:nvPr>
            <p:ph idx="1"/>
          </p:nvPr>
        </p:nvSpPr>
        <p:spPr>
          <a:xfrm>
            <a:off x="1385456" y="1597891"/>
            <a:ext cx="7340346" cy="3897745"/>
          </a:xfrm>
        </p:spPr>
        <p:txBody>
          <a:bodyPr>
            <a:noAutofit/>
          </a:bodyPr>
          <a:lstStyle/>
          <a:p>
            <a:pPr marL="285750" indent="-285750">
              <a:buFont typeface="Arial"/>
              <a:buChar char="•"/>
            </a:pPr>
            <a:r>
              <a:rPr lang="en-US" sz="1800" b="0" dirty="0">
                <a:solidFill>
                  <a:srgbClr val="000000"/>
                </a:solidFill>
              </a:rPr>
              <a:t>An ELD records actual time for each duty status entered or </a:t>
            </a:r>
            <a:r>
              <a:rPr lang="en-US" sz="1800" b="0" dirty="0" smtClean="0">
                <a:solidFill>
                  <a:srgbClr val="000000"/>
                </a:solidFill>
              </a:rPr>
              <a:t/>
            </a:r>
            <a:br>
              <a:rPr lang="en-US" sz="1800" b="0" dirty="0" smtClean="0">
                <a:solidFill>
                  <a:srgbClr val="000000"/>
                </a:solidFill>
              </a:rPr>
            </a:br>
            <a:r>
              <a:rPr lang="en-US" sz="1800" b="0" dirty="0" smtClean="0">
                <a:solidFill>
                  <a:srgbClr val="000000"/>
                </a:solidFill>
              </a:rPr>
              <a:t>automatically started</a:t>
            </a:r>
          </a:p>
          <a:p>
            <a:pPr marL="285750" indent="-285750">
              <a:buFont typeface="Arial"/>
              <a:buChar char="•"/>
            </a:pPr>
            <a:endParaRPr lang="en-US" sz="1800" b="0" dirty="0" smtClean="0">
              <a:solidFill>
                <a:srgbClr val="000000"/>
              </a:solidFill>
            </a:endParaRPr>
          </a:p>
          <a:p>
            <a:pPr marL="285750" indent="-285750">
              <a:buFont typeface="Arial"/>
              <a:buChar char="•"/>
            </a:pPr>
            <a:endParaRPr lang="en-US" sz="1800" b="0" dirty="0">
              <a:solidFill>
                <a:srgbClr val="000000"/>
              </a:solidFill>
            </a:endParaRPr>
          </a:p>
          <a:p>
            <a:pPr marL="285750" indent="-285750">
              <a:buFont typeface="Arial"/>
              <a:buChar char="•"/>
            </a:pPr>
            <a:r>
              <a:rPr lang="en-US" sz="1800" b="0" dirty="0" smtClean="0">
                <a:solidFill>
                  <a:srgbClr val="000000"/>
                </a:solidFill>
              </a:rPr>
              <a:t>ELDs </a:t>
            </a:r>
            <a:r>
              <a:rPr lang="en-US" sz="1800" b="0" dirty="0">
                <a:solidFill>
                  <a:srgbClr val="000000"/>
                </a:solidFill>
              </a:rPr>
              <a:t>cannot be set to record minimum duty status durations, such as </a:t>
            </a:r>
            <a:r>
              <a:rPr lang="en-US" sz="1800" b="0" dirty="0" smtClean="0">
                <a:solidFill>
                  <a:srgbClr val="000000"/>
                </a:solidFill>
              </a:rPr>
              <a:t>15</a:t>
            </a:r>
            <a:r>
              <a:rPr lang="en-US" sz="1800" b="0" dirty="0">
                <a:solidFill>
                  <a:srgbClr val="000000"/>
                </a:solidFill>
              </a:rPr>
              <a:t>-minute </a:t>
            </a:r>
            <a:r>
              <a:rPr lang="en-US" sz="1800" b="0" dirty="0" smtClean="0">
                <a:solidFill>
                  <a:srgbClr val="000000"/>
                </a:solidFill>
              </a:rPr>
              <a:t>intervals</a:t>
            </a:r>
          </a:p>
          <a:p>
            <a:pPr marL="285750" indent="-285750">
              <a:buFont typeface="Arial"/>
              <a:buChar char="•"/>
            </a:pPr>
            <a:endParaRPr lang="en-US" sz="1800" b="0" dirty="0" smtClean="0">
              <a:solidFill>
                <a:srgbClr val="000000"/>
              </a:solidFill>
            </a:endParaRPr>
          </a:p>
          <a:p>
            <a:pPr marL="285750" indent="-285750">
              <a:buFont typeface="Arial"/>
              <a:buChar char="•"/>
            </a:pPr>
            <a:endParaRPr lang="en-US" sz="1800" b="0" dirty="0">
              <a:solidFill>
                <a:srgbClr val="000000"/>
              </a:solidFill>
            </a:endParaRPr>
          </a:p>
          <a:p>
            <a:pPr marL="285750" indent="-285750">
              <a:buFont typeface="Arial"/>
              <a:buChar char="•"/>
            </a:pPr>
            <a:r>
              <a:rPr lang="en-US" sz="1800" b="0" dirty="0" smtClean="0">
                <a:solidFill>
                  <a:srgbClr val="000000"/>
                </a:solidFill>
              </a:rPr>
              <a:t>ELDs </a:t>
            </a:r>
            <a:r>
              <a:rPr lang="en-US" sz="1800" b="0" dirty="0">
                <a:solidFill>
                  <a:srgbClr val="000000"/>
                </a:solidFill>
              </a:rPr>
              <a:t>record data every hour when a vehicle is moving, and there has not been </a:t>
            </a:r>
            <a:r>
              <a:rPr lang="en-US" sz="1800" b="0" dirty="0" smtClean="0">
                <a:solidFill>
                  <a:srgbClr val="000000"/>
                </a:solidFill>
              </a:rPr>
              <a:t>a </a:t>
            </a:r>
            <a:r>
              <a:rPr lang="en-US" sz="1800" b="0" dirty="0">
                <a:solidFill>
                  <a:srgbClr val="000000"/>
                </a:solidFill>
              </a:rPr>
              <a:t>duty status change or </a:t>
            </a:r>
            <a:r>
              <a:rPr lang="en-US" sz="1800" b="0" dirty="0" smtClean="0">
                <a:solidFill>
                  <a:srgbClr val="000000"/>
                </a:solidFill>
              </a:rPr>
              <a:t>interim </a:t>
            </a:r>
            <a:r>
              <a:rPr lang="en-US" sz="1800" b="0" dirty="0">
                <a:solidFill>
                  <a:srgbClr val="000000"/>
                </a:solidFill>
              </a:rPr>
              <a:t>recording in the previous hour </a:t>
            </a:r>
          </a:p>
        </p:txBody>
      </p:sp>
    </p:spTree>
    <p:extLst>
      <p:ext uri="{BB962C8B-B14F-4D97-AF65-F5344CB8AC3E}">
        <p14:creationId xmlns:p14="http://schemas.microsoft.com/office/powerpoint/2010/main" val="2863885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496202" y="1730375"/>
            <a:ext cx="1828800" cy="41147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smtClean="0">
                <a:solidFill>
                  <a:srgbClr val="194788"/>
                </a:solidFill>
              </a:rPr>
              <a:t>“Driving”</a:t>
            </a:r>
            <a:br>
              <a:rPr lang="en-US" dirty="0" smtClean="0">
                <a:solidFill>
                  <a:srgbClr val="194788"/>
                </a:solidFill>
              </a:rPr>
            </a:br>
            <a:endParaRPr lang="en-US" dirty="0" smtClean="0">
              <a:solidFill>
                <a:srgbClr val="194788"/>
              </a:solidFill>
            </a:endParaRPr>
          </a:p>
          <a:p>
            <a:r>
              <a:rPr lang="en-US" sz="1400" b="0" dirty="0" smtClean="0">
                <a:solidFill>
                  <a:srgbClr val="000000"/>
                </a:solidFill>
              </a:rPr>
              <a:t>An ELD automatically switches to driving status once the vehicle is moving at a speed of no more than five miles per hour</a:t>
            </a:r>
            <a:endParaRPr lang="en-US" sz="1400" b="0" dirty="0">
              <a:solidFill>
                <a:srgbClr val="000000"/>
              </a:solidFill>
            </a:endParaRPr>
          </a:p>
        </p:txBody>
      </p:sp>
      <p:sp>
        <p:nvSpPr>
          <p:cNvPr id="15" name="Content Placeholder 2"/>
          <p:cNvSpPr txBox="1">
            <a:spLocks/>
          </p:cNvSpPr>
          <p:nvPr/>
        </p:nvSpPr>
        <p:spPr>
          <a:xfrm>
            <a:off x="2629802" y="1703917"/>
            <a:ext cx="1828800" cy="4114798"/>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srgbClr val="194788"/>
                </a:solidFill>
              </a:rPr>
              <a:t>“On-Duty Not Driving”</a:t>
            </a:r>
          </a:p>
          <a:p>
            <a:pPr>
              <a:lnSpc>
                <a:spcPct val="110000"/>
              </a:lnSpc>
            </a:pPr>
            <a:r>
              <a:rPr lang="en-US" sz="1500" b="0" dirty="0" smtClean="0">
                <a:solidFill>
                  <a:schemeClr val="tx1"/>
                </a:solidFill>
              </a:rPr>
              <a:t>When the vehicle has not been in motion for five consecutive minutes, the ELD will prompt the driver to confirm driving status or enter the proper status. If the driver doesn’t respond within one minute, the ELD will automatically switch to on-duty not driving</a:t>
            </a:r>
          </a:p>
        </p:txBody>
      </p:sp>
      <p:sp>
        <p:nvSpPr>
          <p:cNvPr id="16" name="Content Placeholder 2"/>
          <p:cNvSpPr txBox="1">
            <a:spLocks/>
          </p:cNvSpPr>
          <p:nvPr/>
        </p:nvSpPr>
        <p:spPr>
          <a:xfrm>
            <a:off x="4763402" y="1730375"/>
            <a:ext cx="1828800" cy="41147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smtClean="0">
                <a:solidFill>
                  <a:srgbClr val="194788"/>
                </a:solidFill>
              </a:rPr>
              <a:t>“Off-Duty”</a:t>
            </a:r>
            <a:br>
              <a:rPr lang="en-US" dirty="0" smtClean="0">
                <a:solidFill>
                  <a:srgbClr val="194788"/>
                </a:solidFill>
              </a:rPr>
            </a:br>
            <a:endParaRPr lang="en-US" dirty="0" smtClean="0">
              <a:solidFill>
                <a:srgbClr val="194788"/>
              </a:solidFill>
            </a:endParaRPr>
          </a:p>
          <a:p>
            <a:r>
              <a:rPr lang="en-US" sz="1400" b="0" dirty="0" smtClean="0">
                <a:solidFill>
                  <a:srgbClr val="000000"/>
                </a:solidFill>
              </a:rPr>
              <a:t>The driver should indicate off-duty status or must edit and annotate the record later. Periods of authorized personal use (see Special Driving Categories, below) may also be considered off-duty time</a:t>
            </a:r>
          </a:p>
        </p:txBody>
      </p:sp>
      <p:sp>
        <p:nvSpPr>
          <p:cNvPr id="17" name="Content Placeholder 2"/>
          <p:cNvSpPr txBox="1">
            <a:spLocks/>
          </p:cNvSpPr>
          <p:nvPr/>
        </p:nvSpPr>
        <p:spPr>
          <a:xfrm>
            <a:off x="6897002" y="1730375"/>
            <a:ext cx="1929498" cy="41147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smtClean="0">
                <a:solidFill>
                  <a:srgbClr val="194788"/>
                </a:solidFill>
              </a:rPr>
              <a:t>“Sleeper Berth</a:t>
            </a:r>
            <a:r>
              <a:rPr lang="en-US" dirty="0" smtClean="0"/>
              <a:t>”</a:t>
            </a:r>
            <a:br>
              <a:rPr lang="en-US" dirty="0" smtClean="0"/>
            </a:br>
            <a:endParaRPr lang="en-US" dirty="0" smtClean="0"/>
          </a:p>
          <a:p>
            <a:r>
              <a:rPr lang="en-US" sz="1400" b="0" dirty="0" smtClean="0">
                <a:solidFill>
                  <a:srgbClr val="000000"/>
                </a:solidFill>
              </a:rPr>
              <a:t>The driver should indicate sleeper berth status for sleeper berth periods or must edit and annotate the </a:t>
            </a:r>
            <a:br>
              <a:rPr lang="en-US" sz="1400" b="0" dirty="0" smtClean="0">
                <a:solidFill>
                  <a:srgbClr val="000000"/>
                </a:solidFill>
              </a:rPr>
            </a:br>
            <a:r>
              <a:rPr lang="en-US" sz="1400" b="0" dirty="0" smtClean="0">
                <a:solidFill>
                  <a:srgbClr val="000000"/>
                </a:solidFill>
              </a:rPr>
              <a:t>RODS later</a:t>
            </a:r>
            <a:endParaRPr lang="en-US" sz="1400" b="0" dirty="0">
              <a:solidFill>
                <a:srgbClr val="000000"/>
              </a:solidFill>
            </a:endParaRPr>
          </a:p>
        </p:txBody>
      </p:sp>
      <p:cxnSp>
        <p:nvCxnSpPr>
          <p:cNvPr id="18" name="Straight Connector 17"/>
          <p:cNvCxnSpPr/>
          <p:nvPr/>
        </p:nvCxnSpPr>
        <p:spPr>
          <a:xfrm>
            <a:off x="2477402"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11002"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744602"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2800" dirty="0"/>
              <a:t>ELD Duty Status Categories</a:t>
            </a:r>
            <a:r>
              <a:rPr lang="en-US" sz="2800" dirty="0" smtClean="0">
                <a:effectLst/>
              </a:rPr>
              <a:t> </a:t>
            </a:r>
            <a:endParaRPr lang="en-US" sz="2800" dirty="0"/>
          </a:p>
        </p:txBody>
      </p:sp>
    </p:spTree>
    <p:extLst>
      <p:ext uri="{BB962C8B-B14F-4D97-AF65-F5344CB8AC3E}">
        <p14:creationId xmlns:p14="http://schemas.microsoft.com/office/powerpoint/2010/main" val="877968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Special Driving Categories to Note</a:t>
            </a:r>
            <a:r>
              <a:rPr lang="en-US" sz="2800" dirty="0" smtClean="0">
                <a:effectLst/>
              </a:rPr>
              <a:t> </a:t>
            </a:r>
            <a:endParaRPr lang="en-US" sz="2800" dirty="0"/>
          </a:p>
        </p:txBody>
      </p:sp>
      <p:sp>
        <p:nvSpPr>
          <p:cNvPr id="6" name="Content Placeholder 2"/>
          <p:cNvSpPr txBox="1">
            <a:spLocks/>
          </p:cNvSpPr>
          <p:nvPr/>
        </p:nvSpPr>
        <p:spPr>
          <a:xfrm>
            <a:off x="496202" y="1730375"/>
            <a:ext cx="1828800" cy="4114798"/>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194788"/>
                </a:solidFill>
              </a:rPr>
              <a:t>“Authorized Personal Use” </a:t>
            </a:r>
          </a:p>
          <a:p>
            <a:r>
              <a:rPr lang="en-US" sz="1400" b="0" dirty="0" smtClean="0">
                <a:solidFill>
                  <a:srgbClr val="000000"/>
                </a:solidFill>
              </a:rPr>
              <a:t>A driver can record periods when using a vehicle for authorized personal use. </a:t>
            </a:r>
            <a:endParaRPr lang="en-US" sz="1400" b="0" dirty="0">
              <a:solidFill>
                <a:srgbClr val="000000"/>
              </a:solidFill>
            </a:endParaRPr>
          </a:p>
        </p:txBody>
      </p:sp>
      <p:sp>
        <p:nvSpPr>
          <p:cNvPr id="7" name="Content Placeholder 2"/>
          <p:cNvSpPr txBox="1">
            <a:spLocks/>
          </p:cNvSpPr>
          <p:nvPr/>
        </p:nvSpPr>
        <p:spPr>
          <a:xfrm>
            <a:off x="2577487" y="1730375"/>
            <a:ext cx="1823665" cy="312737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194788"/>
                </a:solidFill>
              </a:rPr>
              <a:t>“Yard Moves”</a:t>
            </a:r>
            <a:br>
              <a:rPr lang="en-US" dirty="0" smtClean="0">
                <a:solidFill>
                  <a:srgbClr val="194788"/>
                </a:solidFill>
              </a:rPr>
            </a:br>
            <a:r>
              <a:rPr lang="en-US" dirty="0" smtClean="0"/>
              <a:t> </a:t>
            </a:r>
          </a:p>
          <a:p>
            <a:r>
              <a:rPr lang="en-US" sz="1400" b="0" dirty="0" smtClean="0">
                <a:solidFill>
                  <a:srgbClr val="000000"/>
                </a:solidFill>
              </a:rPr>
              <a:t>A driver can record periods of yard moves</a:t>
            </a:r>
          </a:p>
        </p:txBody>
      </p:sp>
      <p:sp>
        <p:nvSpPr>
          <p:cNvPr id="8" name="Content Placeholder 2"/>
          <p:cNvSpPr txBox="1">
            <a:spLocks/>
          </p:cNvSpPr>
          <p:nvPr/>
        </p:nvSpPr>
        <p:spPr>
          <a:xfrm>
            <a:off x="4653637" y="1730375"/>
            <a:ext cx="1990881" cy="41147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194788"/>
                </a:solidFill>
              </a:rPr>
              <a:t>“Adverse Operations”</a:t>
            </a:r>
          </a:p>
          <a:p>
            <a:r>
              <a:rPr lang="en-US" sz="1400" b="0" dirty="0" smtClean="0">
                <a:solidFill>
                  <a:srgbClr val="000000"/>
                </a:solidFill>
              </a:rPr>
              <a:t>A driver can annotate the record to document sudden bad weather, crashes, or other unforeseeable conditions</a:t>
            </a:r>
          </a:p>
        </p:txBody>
      </p:sp>
      <p:sp>
        <p:nvSpPr>
          <p:cNvPr id="9" name="Content Placeholder 2"/>
          <p:cNvSpPr txBox="1">
            <a:spLocks/>
          </p:cNvSpPr>
          <p:nvPr/>
        </p:nvSpPr>
        <p:spPr>
          <a:xfrm>
            <a:off x="6897002" y="1730375"/>
            <a:ext cx="1828800" cy="4114798"/>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b="1" kern="1200">
                <a:solidFill>
                  <a:srgbClr val="2274B2"/>
                </a:solidFill>
                <a:latin typeface="+mn-lt"/>
                <a:ea typeface="+mn-ea"/>
                <a:cs typeface="+mn-cs"/>
              </a:defRPr>
            </a:lvl1pPr>
            <a:lvl2pPr marL="457200" indent="0" algn="l" defTabSz="457200" rtl="0" eaLnBrk="1" latinLnBrk="0" hangingPunct="1">
              <a:spcBef>
                <a:spcPct val="20000"/>
              </a:spcBef>
              <a:buFont typeface="Arial"/>
              <a:buNone/>
              <a:defRPr sz="1400" kern="1200">
                <a:solidFill>
                  <a:schemeClr val="tx2">
                    <a:lumMod val="75000"/>
                  </a:schemeClr>
                </a:solidFill>
                <a:latin typeface="+mn-lt"/>
                <a:ea typeface="+mn-ea"/>
                <a:cs typeface="+mn-cs"/>
              </a:defRPr>
            </a:lvl2pPr>
            <a:lvl3pPr marL="9144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4pPr>
            <a:lvl5pPr marL="1828800" indent="0" algn="l" defTabSz="457200" rtl="0" eaLnBrk="1" latinLnBrk="0" hangingPunct="1">
              <a:spcBef>
                <a:spcPct val="20000"/>
              </a:spcBef>
              <a:buFont typeface="Arial"/>
              <a:buNone/>
              <a:defRPr sz="12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194788"/>
                </a:solidFill>
              </a:rPr>
              <a:t>“Oilfield Operations” </a:t>
            </a:r>
          </a:p>
          <a:p>
            <a:r>
              <a:rPr lang="en-US" sz="1400" b="0" dirty="0" smtClean="0">
                <a:solidFill>
                  <a:srgbClr val="000000"/>
                </a:solidFill>
              </a:rPr>
              <a:t>A driver can annotate the record to indicate oilfield operations</a:t>
            </a:r>
          </a:p>
          <a:p>
            <a:endParaRPr lang="en-US" dirty="0"/>
          </a:p>
        </p:txBody>
      </p:sp>
      <p:cxnSp>
        <p:nvCxnSpPr>
          <p:cNvPr id="10" name="Straight Connector 9"/>
          <p:cNvCxnSpPr/>
          <p:nvPr/>
        </p:nvCxnSpPr>
        <p:spPr>
          <a:xfrm>
            <a:off x="2487789"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35501"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783213" y="1703917"/>
            <a:ext cx="0" cy="38100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120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a:t>
            </a:r>
            <a:r>
              <a:rPr lang="en-US" dirty="0" smtClean="0"/>
              <a:t>Synchronization</a:t>
            </a:r>
            <a:endParaRPr lang="en-US" dirty="0"/>
          </a:p>
        </p:txBody>
      </p:sp>
      <p:sp>
        <p:nvSpPr>
          <p:cNvPr id="3" name="Content Placeholder 2"/>
          <p:cNvSpPr>
            <a:spLocks noGrp="1"/>
          </p:cNvSpPr>
          <p:nvPr>
            <p:ph idx="1"/>
          </p:nvPr>
        </p:nvSpPr>
        <p:spPr/>
        <p:txBody>
          <a:bodyPr/>
          <a:lstStyle/>
          <a:p>
            <a:r>
              <a:rPr lang="en-US" dirty="0" smtClean="0"/>
              <a:t>Integral synchronization to the engine control module (ECM)</a:t>
            </a:r>
          </a:p>
          <a:p>
            <a:endParaRPr lang="en-US" dirty="0" smtClean="0"/>
          </a:p>
          <a:p>
            <a:r>
              <a:rPr lang="en-US" dirty="0" smtClean="0"/>
              <a:t>Monitoring </a:t>
            </a:r>
            <a:r>
              <a:rPr lang="en-US" dirty="0"/>
              <a:t>of the vehicle’s engine operation to automatically </a:t>
            </a:r>
            <a:r>
              <a:rPr lang="en-US" dirty="0" smtClean="0"/>
              <a:t>capture:</a:t>
            </a:r>
          </a:p>
          <a:p>
            <a:pPr lvl="1"/>
            <a:endParaRPr lang="en-US" dirty="0" smtClean="0"/>
          </a:p>
          <a:p>
            <a:pPr lvl="1"/>
            <a:r>
              <a:rPr lang="en-US" dirty="0" smtClean="0"/>
              <a:t>Engine’s </a:t>
            </a:r>
            <a:r>
              <a:rPr lang="en-US" dirty="0"/>
              <a:t>power </a:t>
            </a:r>
            <a:r>
              <a:rPr lang="en-US" dirty="0" smtClean="0"/>
              <a:t>status</a:t>
            </a:r>
          </a:p>
          <a:p>
            <a:pPr lvl="1"/>
            <a:endParaRPr lang="en-US" dirty="0" smtClean="0"/>
          </a:p>
          <a:p>
            <a:pPr lvl="1"/>
            <a:r>
              <a:rPr lang="en-US" dirty="0" smtClean="0"/>
              <a:t>Vehicle’s </a:t>
            </a:r>
            <a:r>
              <a:rPr lang="en-US" dirty="0"/>
              <a:t>motion </a:t>
            </a:r>
            <a:r>
              <a:rPr lang="en-US" dirty="0" smtClean="0"/>
              <a:t>status</a:t>
            </a:r>
          </a:p>
          <a:p>
            <a:pPr lvl="1"/>
            <a:endParaRPr lang="en-US" dirty="0" smtClean="0"/>
          </a:p>
          <a:p>
            <a:pPr lvl="1"/>
            <a:r>
              <a:rPr lang="en-US" dirty="0" smtClean="0"/>
              <a:t>Miles </a:t>
            </a:r>
            <a:r>
              <a:rPr lang="en-US" dirty="0"/>
              <a:t>driven </a:t>
            </a:r>
            <a:endParaRPr lang="en-US" dirty="0" smtClean="0"/>
          </a:p>
          <a:p>
            <a:pPr lvl="1"/>
            <a:endParaRPr lang="en-US" dirty="0" smtClean="0"/>
          </a:p>
          <a:p>
            <a:pPr lvl="1"/>
            <a:r>
              <a:rPr lang="en-US" dirty="0" smtClean="0"/>
              <a:t>Engine hours</a:t>
            </a:r>
            <a:endParaRPr lang="en-US" dirty="0"/>
          </a:p>
        </p:txBody>
      </p:sp>
    </p:spTree>
    <p:extLst>
      <p:ext uri="{BB962C8B-B14F-4D97-AF65-F5344CB8AC3E}">
        <p14:creationId xmlns:p14="http://schemas.microsoft.com/office/powerpoint/2010/main" val="16078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ea typeface="ＭＳ Ｐゴシック" pitchFamily="34" charset="-128"/>
              </a:rPr>
              <a:t>FMCSA Overview</a:t>
            </a:r>
          </a:p>
        </p:txBody>
      </p:sp>
      <p:sp>
        <p:nvSpPr>
          <p:cNvPr id="43011" name="Rectangle 3"/>
          <p:cNvSpPr>
            <a:spLocks noGrp="1" noChangeArrowheads="1"/>
          </p:cNvSpPr>
          <p:nvPr>
            <p:ph idx="1"/>
          </p:nvPr>
        </p:nvSpPr>
        <p:spPr>
          <a:xfrm>
            <a:off x="350982" y="1450109"/>
            <a:ext cx="8497454" cy="4395064"/>
          </a:xfrm>
        </p:spPr>
        <p:txBody>
          <a:bodyPr>
            <a:normAutofit/>
          </a:bodyPr>
          <a:lstStyle/>
          <a:p>
            <a:pPr marL="342900" indent="-342900">
              <a:buFont typeface="Arial" panose="020B0604020202020204" pitchFamily="34" charset="0"/>
              <a:buChar char="•"/>
            </a:pPr>
            <a:r>
              <a:rPr lang="en-US" altLang="en-US" sz="2000" dirty="0" smtClean="0">
                <a:latin typeface="Arial" pitchFamily="34" charset="0"/>
                <a:ea typeface="ＭＳ Ｐゴシック" pitchFamily="34" charset="-128"/>
              </a:rPr>
              <a:t>Safety Fitness Determination Rating Process</a:t>
            </a:r>
          </a:p>
          <a:p>
            <a:endParaRPr lang="en-US" altLang="en-US" dirty="0">
              <a:latin typeface="Arial" pitchFamily="34" charset="0"/>
              <a:ea typeface="ＭＳ Ｐゴシック" pitchFamily="34" charset="-128"/>
            </a:endParaRPr>
          </a:p>
          <a:p>
            <a:pPr marL="342900" indent="-342900">
              <a:buFont typeface="Arial" panose="020B0604020202020204" pitchFamily="34" charset="0"/>
              <a:buChar char="•"/>
            </a:pPr>
            <a:r>
              <a:rPr lang="en-US" altLang="en-US" sz="2000" dirty="0" smtClean="0">
                <a:latin typeface="Arial" pitchFamily="34" charset="0"/>
                <a:ea typeface="ＭＳ Ｐゴシック" pitchFamily="34" charset="-128"/>
              </a:rPr>
              <a:t>Drug and Alcohol Clearinghouse</a:t>
            </a:r>
          </a:p>
          <a:p>
            <a:endParaRPr lang="en-US" altLang="en-US" dirty="0">
              <a:latin typeface="Arial" pitchFamily="34" charset="0"/>
              <a:ea typeface="ＭＳ Ｐゴシック" pitchFamily="34" charset="-128"/>
            </a:endParaRPr>
          </a:p>
          <a:p>
            <a:pPr marL="342900" indent="-342900">
              <a:buFont typeface="Arial" panose="020B0604020202020204" pitchFamily="34" charset="0"/>
              <a:buChar char="•"/>
            </a:pPr>
            <a:r>
              <a:rPr lang="en-US" altLang="en-US" sz="2000" dirty="0" smtClean="0">
                <a:latin typeface="Arial" pitchFamily="34" charset="0"/>
                <a:ea typeface="ＭＳ Ｐゴシック" pitchFamily="34" charset="-128"/>
              </a:rPr>
              <a:t>Complaints </a:t>
            </a:r>
            <a:r>
              <a:rPr lang="en-US" altLang="en-US" sz="2000" dirty="0" smtClean="0">
                <a:latin typeface="Arial" pitchFamily="34" charset="0"/>
                <a:ea typeface="ＭＳ Ｐゴシック" pitchFamily="34" charset="-128"/>
              </a:rPr>
              <a:t>received by FMCSA</a:t>
            </a:r>
          </a:p>
          <a:p>
            <a:r>
              <a:rPr lang="en-US" altLang="en-US" dirty="0">
                <a:latin typeface="Arial" pitchFamily="34" charset="0"/>
                <a:ea typeface="ＭＳ Ｐゴシック" pitchFamily="34" charset="-128"/>
              </a:rPr>
              <a:t>	</a:t>
            </a:r>
            <a:r>
              <a:rPr lang="en-US" altLang="en-US" dirty="0" smtClean="0">
                <a:latin typeface="Arial" pitchFamily="34" charset="0"/>
                <a:ea typeface="ＭＳ Ｐゴシック" pitchFamily="34" charset="-128"/>
              </a:rPr>
              <a:t>-	386.12</a:t>
            </a:r>
          </a:p>
          <a:p>
            <a:r>
              <a:rPr lang="en-US" altLang="en-US" dirty="0">
                <a:latin typeface="Arial" pitchFamily="34" charset="0"/>
                <a:ea typeface="ＭＳ Ｐゴシック" pitchFamily="34" charset="-128"/>
              </a:rPr>
              <a:t>	</a:t>
            </a:r>
            <a:r>
              <a:rPr lang="en-US" altLang="en-US" dirty="0" smtClean="0">
                <a:latin typeface="Arial" pitchFamily="34" charset="0"/>
                <a:ea typeface="ＭＳ Ｐゴシック" pitchFamily="34" charset="-128"/>
              </a:rPr>
              <a:t>-	No CSA Basic over the thresholds</a:t>
            </a:r>
          </a:p>
          <a:p>
            <a:r>
              <a:rPr lang="en-US" altLang="en-US" dirty="0">
                <a:latin typeface="Arial" pitchFamily="34" charset="0"/>
                <a:ea typeface="ＭＳ Ｐゴシック" pitchFamily="34" charset="-128"/>
              </a:rPr>
              <a:t>	</a:t>
            </a:r>
            <a:r>
              <a:rPr lang="en-US" altLang="en-US" dirty="0" smtClean="0">
                <a:latin typeface="Arial" pitchFamily="34" charset="0"/>
                <a:ea typeface="ＭＳ Ｐゴシック" pitchFamily="34" charset="-128"/>
              </a:rPr>
              <a:t>-	Focused Review</a:t>
            </a:r>
          </a:p>
          <a:p>
            <a:r>
              <a:rPr lang="en-US" altLang="en-US" sz="2000" dirty="0">
                <a:latin typeface="Arial" pitchFamily="34" charset="0"/>
                <a:ea typeface="ＭＳ Ｐゴシック" pitchFamily="34" charset="-128"/>
              </a:rPr>
              <a:t>	</a:t>
            </a:r>
            <a:r>
              <a:rPr lang="en-US" altLang="en-US" sz="2000" dirty="0" smtClean="0">
                <a:latin typeface="Arial" pitchFamily="34" charset="0"/>
                <a:ea typeface="ＭＳ Ｐゴシック" pitchFamily="34" charset="-128"/>
              </a:rPr>
              <a:t>-	National Consumer Compliant Database</a:t>
            </a:r>
            <a:r>
              <a:rPr lang="en-US" altLang="en-US" dirty="0" smtClean="0">
                <a:latin typeface="Arial" pitchFamily="34" charset="0"/>
                <a:ea typeface="ＭＳ Ｐゴシック" pitchFamily="34" charset="-128"/>
              </a:rPr>
              <a:t>	</a:t>
            </a:r>
            <a:endParaRPr lang="en-US" altLang="en-US" sz="2000" dirty="0" smtClean="0">
              <a:latin typeface="Arial" pitchFamily="34" charset="0"/>
              <a:ea typeface="ＭＳ Ｐゴシック" pitchFamily="34" charset="-128"/>
            </a:endParaRPr>
          </a:p>
          <a:p>
            <a:endParaRPr lang="en-US" altLang="en-US" sz="2000"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1589278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Automatically Recorded Data</a:t>
            </a:r>
            <a:endParaRPr lang="en-US" dirty="0"/>
          </a:p>
        </p:txBody>
      </p:sp>
      <p:sp>
        <p:nvSpPr>
          <p:cNvPr id="3" name="Content Placeholder 2"/>
          <p:cNvSpPr>
            <a:spLocks noGrp="1"/>
          </p:cNvSpPr>
          <p:nvPr>
            <p:ph idx="1"/>
          </p:nvPr>
        </p:nvSpPr>
        <p:spPr>
          <a:xfrm>
            <a:off x="314036" y="1468583"/>
            <a:ext cx="8411766" cy="4470400"/>
          </a:xfrm>
        </p:spPr>
        <p:txBody>
          <a:bodyPr>
            <a:normAutofit fontScale="92500" lnSpcReduction="20000"/>
          </a:bodyPr>
          <a:lstStyle/>
          <a:p>
            <a:r>
              <a:rPr lang="en-US" dirty="0" smtClean="0"/>
              <a:t>Date</a:t>
            </a:r>
          </a:p>
          <a:p>
            <a:endParaRPr lang="en-US" dirty="0" smtClean="0"/>
          </a:p>
          <a:p>
            <a:r>
              <a:rPr lang="en-US" dirty="0" smtClean="0"/>
              <a:t>Time</a:t>
            </a:r>
          </a:p>
          <a:p>
            <a:endParaRPr lang="en-US" dirty="0" smtClean="0"/>
          </a:p>
          <a:p>
            <a:r>
              <a:rPr lang="en-US" dirty="0" smtClean="0"/>
              <a:t>CMV Geographic </a:t>
            </a:r>
            <a:r>
              <a:rPr lang="en-US" dirty="0"/>
              <a:t>Location </a:t>
            </a:r>
            <a:r>
              <a:rPr lang="en-US" dirty="0" smtClean="0"/>
              <a:t>Information</a:t>
            </a:r>
          </a:p>
          <a:p>
            <a:endParaRPr lang="en-US" dirty="0" smtClean="0"/>
          </a:p>
          <a:p>
            <a:r>
              <a:rPr lang="en-US" dirty="0" smtClean="0"/>
              <a:t>Engine Hours</a:t>
            </a:r>
          </a:p>
          <a:p>
            <a:endParaRPr lang="en-US" dirty="0" smtClean="0"/>
          </a:p>
          <a:p>
            <a:r>
              <a:rPr lang="en-US" dirty="0" smtClean="0"/>
              <a:t>Vehicle Miles</a:t>
            </a:r>
          </a:p>
          <a:p>
            <a:endParaRPr lang="en-US" dirty="0" smtClean="0"/>
          </a:p>
          <a:p>
            <a:r>
              <a:rPr lang="en-US" dirty="0" smtClean="0"/>
              <a:t>Driver or Authenticated User Identification</a:t>
            </a:r>
          </a:p>
          <a:p>
            <a:endParaRPr lang="en-US" dirty="0" smtClean="0"/>
          </a:p>
          <a:p>
            <a:r>
              <a:rPr lang="en-US" dirty="0" smtClean="0"/>
              <a:t>Vehicle Identification</a:t>
            </a:r>
          </a:p>
          <a:p>
            <a:endParaRPr lang="en-US" dirty="0" smtClean="0"/>
          </a:p>
          <a:p>
            <a:r>
              <a:rPr lang="en-US" dirty="0" smtClean="0"/>
              <a:t>Motor Carrier Identification</a:t>
            </a:r>
          </a:p>
        </p:txBody>
      </p:sp>
    </p:spTree>
    <p:extLst>
      <p:ext uri="{BB962C8B-B14F-4D97-AF65-F5344CB8AC3E}">
        <p14:creationId xmlns:p14="http://schemas.microsoft.com/office/powerpoint/2010/main" val="421792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 Event Data Recordings</a:t>
            </a:r>
            <a:endParaRPr lang="en-US" dirty="0"/>
          </a:p>
        </p:txBody>
      </p:sp>
      <p:sp>
        <p:nvSpPr>
          <p:cNvPr id="3" name="Content Placeholder 2"/>
          <p:cNvSpPr>
            <a:spLocks noGrp="1"/>
          </p:cNvSpPr>
          <p:nvPr>
            <p:ph idx="1"/>
          </p:nvPr>
        </p:nvSpPr>
        <p:spPr>
          <a:xfrm>
            <a:off x="496202" y="1381125"/>
            <a:ext cx="8229600" cy="4464048"/>
          </a:xfrm>
        </p:spPr>
        <p:txBody>
          <a:bodyPr>
            <a:normAutofit lnSpcReduction="10000"/>
          </a:bodyPr>
          <a:lstStyle/>
          <a:p>
            <a:r>
              <a:rPr lang="en-US" dirty="0" smtClean="0"/>
              <a:t>Engine power </a:t>
            </a:r>
            <a:r>
              <a:rPr lang="en-US" dirty="0"/>
              <a:t>up and </a:t>
            </a:r>
            <a:r>
              <a:rPr lang="en-US" dirty="0" smtClean="0"/>
              <a:t>shut down</a:t>
            </a:r>
          </a:p>
          <a:p>
            <a:r>
              <a:rPr lang="en-US" dirty="0" smtClean="0"/>
              <a:t> </a:t>
            </a:r>
          </a:p>
          <a:p>
            <a:r>
              <a:rPr lang="en-US" dirty="0" smtClean="0"/>
              <a:t>Driver login/logout</a:t>
            </a:r>
          </a:p>
          <a:p>
            <a:endParaRPr lang="en-US" dirty="0" smtClean="0"/>
          </a:p>
          <a:p>
            <a:r>
              <a:rPr lang="en-US" dirty="0" smtClean="0"/>
              <a:t>Duty status changes</a:t>
            </a:r>
          </a:p>
          <a:p>
            <a:endParaRPr lang="en-US" dirty="0" smtClean="0"/>
          </a:p>
          <a:p>
            <a:r>
              <a:rPr lang="en-US" dirty="0" smtClean="0"/>
              <a:t>Personal </a:t>
            </a:r>
            <a:r>
              <a:rPr lang="en-US" dirty="0"/>
              <a:t>use or yard moves </a:t>
            </a:r>
            <a:endParaRPr lang="en-US" dirty="0" smtClean="0"/>
          </a:p>
          <a:p>
            <a:endParaRPr lang="en-US" dirty="0" smtClean="0"/>
          </a:p>
          <a:p>
            <a:r>
              <a:rPr lang="en-US" dirty="0" smtClean="0"/>
              <a:t>Certification of driver’s daily record</a:t>
            </a:r>
            <a:endParaRPr lang="en-US" dirty="0"/>
          </a:p>
          <a:p>
            <a:endParaRPr lang="en-US" dirty="0" smtClean="0"/>
          </a:p>
          <a:p>
            <a:r>
              <a:rPr lang="en-US" dirty="0" smtClean="0"/>
              <a:t>60-minute </a:t>
            </a:r>
            <a:r>
              <a:rPr lang="en-US" dirty="0"/>
              <a:t>intervals when the vehicle is </a:t>
            </a:r>
            <a:r>
              <a:rPr lang="en-US" dirty="0" smtClean="0"/>
              <a:t>in motion</a:t>
            </a:r>
          </a:p>
          <a:p>
            <a:endParaRPr lang="en-US" dirty="0" smtClean="0"/>
          </a:p>
          <a:p>
            <a:r>
              <a:rPr lang="en-US" dirty="0" smtClean="0"/>
              <a:t>Malfunction of diagnostic events</a:t>
            </a:r>
            <a:endParaRPr lang="en-US" dirty="0"/>
          </a:p>
        </p:txBody>
      </p:sp>
    </p:spTree>
    <p:extLst>
      <p:ext uri="{BB962C8B-B14F-4D97-AF65-F5344CB8AC3E}">
        <p14:creationId xmlns:p14="http://schemas.microsoft.com/office/powerpoint/2010/main" val="310726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Geolocations</a:t>
            </a:r>
            <a:endParaRPr lang="en-US" dirty="0"/>
          </a:p>
        </p:txBody>
      </p:sp>
      <p:sp>
        <p:nvSpPr>
          <p:cNvPr id="3" name="Content Placeholder 2"/>
          <p:cNvSpPr>
            <a:spLocks noGrp="1"/>
          </p:cNvSpPr>
          <p:nvPr>
            <p:ph idx="1"/>
          </p:nvPr>
        </p:nvSpPr>
        <p:spPr/>
        <p:txBody>
          <a:bodyPr/>
          <a:lstStyle/>
          <a:p>
            <a:r>
              <a:rPr lang="en-US" dirty="0" smtClean="0"/>
              <a:t>CMV </a:t>
            </a:r>
            <a:r>
              <a:rPr lang="en-US" dirty="0"/>
              <a:t>Geographic Location </a:t>
            </a:r>
            <a:r>
              <a:rPr lang="en-US" dirty="0" smtClean="0"/>
              <a:t>Information</a:t>
            </a:r>
          </a:p>
          <a:p>
            <a:r>
              <a:rPr lang="en-US" dirty="0" smtClean="0"/>
              <a:t> </a:t>
            </a:r>
          </a:p>
          <a:p>
            <a:r>
              <a:rPr lang="en-US" dirty="0" smtClean="0"/>
              <a:t>Show </a:t>
            </a:r>
            <a:r>
              <a:rPr lang="en-US" dirty="0"/>
              <a:t>a nearby city, town, or village, or the compass direction and distance from the nearest city, town, or </a:t>
            </a:r>
            <a:r>
              <a:rPr lang="en-US" dirty="0" smtClean="0"/>
              <a:t>village</a:t>
            </a:r>
          </a:p>
          <a:p>
            <a:endParaRPr lang="en-US" dirty="0" smtClean="0"/>
          </a:p>
          <a:p>
            <a:r>
              <a:rPr lang="en-US" dirty="0" smtClean="0"/>
              <a:t>During </a:t>
            </a:r>
            <a:r>
              <a:rPr lang="en-US" dirty="0"/>
              <a:t>on-duty driving periods, the location accuracy is approximately within a 1-mile </a:t>
            </a:r>
            <a:r>
              <a:rPr lang="en-US" dirty="0" smtClean="0"/>
              <a:t>radius</a:t>
            </a:r>
          </a:p>
          <a:p>
            <a:endParaRPr lang="en-US" dirty="0" smtClean="0"/>
          </a:p>
          <a:p>
            <a:r>
              <a:rPr lang="en-US" dirty="0" smtClean="0"/>
              <a:t>When </a:t>
            </a:r>
            <a:r>
              <a:rPr lang="en-US" dirty="0"/>
              <a:t>a CMV </a:t>
            </a:r>
            <a:r>
              <a:rPr lang="en-US" dirty="0" smtClean="0"/>
              <a:t>is used for </a:t>
            </a:r>
            <a:r>
              <a:rPr lang="en-US" dirty="0"/>
              <a:t>personal use, the position reporting accuracy </a:t>
            </a:r>
            <a:r>
              <a:rPr lang="en-US" dirty="0" smtClean="0"/>
              <a:t>is approximately </a:t>
            </a:r>
            <a:r>
              <a:rPr lang="en-US" dirty="0"/>
              <a:t>within a 10-mile </a:t>
            </a:r>
            <a:r>
              <a:rPr lang="en-US" dirty="0" smtClean="0"/>
              <a:t>radius</a:t>
            </a:r>
            <a:endParaRPr lang="en-US" dirty="0"/>
          </a:p>
        </p:txBody>
      </p:sp>
    </p:spTree>
    <p:extLst>
      <p:ext uri="{BB962C8B-B14F-4D97-AF65-F5344CB8AC3E}">
        <p14:creationId xmlns:p14="http://schemas.microsoft.com/office/powerpoint/2010/main" val="2314955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Manual Inputs</a:t>
            </a:r>
            <a:endParaRPr lang="en-US" dirty="0"/>
          </a:p>
        </p:txBody>
      </p:sp>
      <p:sp>
        <p:nvSpPr>
          <p:cNvPr id="3" name="Content Placeholder 2"/>
          <p:cNvSpPr>
            <a:spLocks noGrp="1"/>
          </p:cNvSpPr>
          <p:nvPr>
            <p:ph idx="1"/>
          </p:nvPr>
        </p:nvSpPr>
        <p:spPr/>
        <p:txBody>
          <a:bodyPr/>
          <a:lstStyle/>
          <a:p>
            <a:r>
              <a:rPr lang="en-US" dirty="0" smtClean="0"/>
              <a:t>Motor carriers – User account setup</a:t>
            </a:r>
          </a:p>
          <a:p>
            <a:pPr lvl="1"/>
            <a:r>
              <a:rPr lang="en-US" dirty="0" smtClean="0"/>
              <a:t>Drivers</a:t>
            </a:r>
          </a:p>
          <a:p>
            <a:pPr lvl="1"/>
            <a:r>
              <a:rPr lang="en-US" dirty="0" smtClean="0"/>
              <a:t>Support personnel (mechanics, dispatch, etc.)</a:t>
            </a:r>
          </a:p>
          <a:p>
            <a:pPr lvl="1"/>
            <a:endParaRPr lang="en-US" dirty="0" smtClean="0"/>
          </a:p>
          <a:p>
            <a:r>
              <a:rPr lang="en-US" dirty="0" smtClean="0"/>
              <a:t>Drivers</a:t>
            </a:r>
          </a:p>
          <a:p>
            <a:pPr lvl="1"/>
            <a:r>
              <a:rPr lang="en-US" dirty="0" smtClean="0"/>
              <a:t>Annotations, when applicable</a:t>
            </a:r>
          </a:p>
          <a:p>
            <a:pPr lvl="1"/>
            <a:r>
              <a:rPr lang="en-US" dirty="0" smtClean="0"/>
              <a:t>Location description, when prompted by the ELD </a:t>
            </a:r>
          </a:p>
          <a:p>
            <a:pPr lvl="1"/>
            <a:r>
              <a:rPr lang="en-US" dirty="0" smtClean="0"/>
              <a:t>CMV power unit number</a:t>
            </a:r>
          </a:p>
          <a:p>
            <a:pPr lvl="1"/>
            <a:r>
              <a:rPr lang="en-US" dirty="0" smtClean="0"/>
              <a:t>Trailer number(s), if applicable</a:t>
            </a:r>
          </a:p>
          <a:p>
            <a:pPr lvl="1"/>
            <a:r>
              <a:rPr lang="en-US" dirty="0" smtClean="0"/>
              <a:t>Shipping document number, if applicable</a:t>
            </a:r>
            <a:endParaRPr lang="en-US" dirty="0"/>
          </a:p>
        </p:txBody>
      </p:sp>
    </p:spTree>
    <p:extLst>
      <p:ext uri="{BB962C8B-B14F-4D97-AF65-F5344CB8AC3E}">
        <p14:creationId xmlns:p14="http://schemas.microsoft.com/office/powerpoint/2010/main" val="1660548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ELD Record of Duty Status</a:t>
            </a:r>
            <a:endParaRPr lang="en-US" dirty="0"/>
          </a:p>
        </p:txBody>
      </p:sp>
      <p:sp>
        <p:nvSpPr>
          <p:cNvPr id="3" name="Content Placeholder 2"/>
          <p:cNvSpPr>
            <a:spLocks noGrp="1"/>
          </p:cNvSpPr>
          <p:nvPr>
            <p:ph idx="1"/>
          </p:nvPr>
        </p:nvSpPr>
        <p:spPr>
          <a:xfrm>
            <a:off x="496202" y="1496291"/>
            <a:ext cx="8229600" cy="4348882"/>
          </a:xfrm>
        </p:spPr>
        <p:txBody>
          <a:bodyPr>
            <a:normAutofit lnSpcReduction="10000"/>
          </a:bodyPr>
          <a:lstStyle/>
          <a:p>
            <a:r>
              <a:rPr lang="en-US" sz="2800" dirty="0"/>
              <a:t>It is required that RODS be shared in one of two ways at roadside (choice of the driver or motor carrier):</a:t>
            </a:r>
          </a:p>
          <a:p>
            <a:pPr lvl="1"/>
            <a:endParaRPr lang="en-US" sz="2400" dirty="0" smtClean="0"/>
          </a:p>
          <a:p>
            <a:pPr lvl="1"/>
            <a:r>
              <a:rPr lang="en-US" sz="2400" dirty="0" smtClean="0"/>
              <a:t>Printout </a:t>
            </a:r>
            <a:r>
              <a:rPr lang="en-US" sz="2400" dirty="0"/>
              <a:t>(not all ELDs provide)</a:t>
            </a:r>
          </a:p>
          <a:p>
            <a:pPr lvl="1"/>
            <a:endParaRPr lang="en-US" sz="2400" dirty="0" smtClean="0"/>
          </a:p>
          <a:p>
            <a:pPr lvl="1"/>
            <a:r>
              <a:rPr lang="en-US" sz="2400" dirty="0" smtClean="0"/>
              <a:t>Screen </a:t>
            </a:r>
            <a:r>
              <a:rPr lang="en-US" sz="2400" dirty="0"/>
              <a:t>display visible to enforcement at a reasonable </a:t>
            </a:r>
            <a:r>
              <a:rPr lang="en-US" sz="2400" dirty="0" smtClean="0"/>
              <a:t>distance</a:t>
            </a:r>
          </a:p>
          <a:p>
            <a:pPr lvl="1"/>
            <a:endParaRPr lang="en-US" sz="2400" dirty="0"/>
          </a:p>
          <a:p>
            <a:r>
              <a:rPr lang="en-US" sz="2800" dirty="0" smtClean="0"/>
              <a:t>Acceptance of data via fax, email </a:t>
            </a:r>
            <a:r>
              <a:rPr lang="en-US" sz="2800" dirty="0"/>
              <a:t>or other method of </a:t>
            </a:r>
            <a:r>
              <a:rPr lang="en-US" sz="2800" dirty="0" smtClean="0"/>
              <a:t>transmission is at the discretion of the inspector.</a:t>
            </a:r>
            <a:endParaRPr lang="en-US" sz="2200" dirty="0"/>
          </a:p>
        </p:txBody>
      </p:sp>
    </p:spTree>
    <p:extLst>
      <p:ext uri="{BB962C8B-B14F-4D97-AF65-F5344CB8AC3E}">
        <p14:creationId xmlns:p14="http://schemas.microsoft.com/office/powerpoint/2010/main" val="3201811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bg1"/>
          </a:solidFill>
        </p:spPr>
        <p:txBody>
          <a:bodyPr/>
          <a:lstStyle/>
          <a:p>
            <a:r>
              <a:rPr lang="en-US" sz="4000" dirty="0">
                <a:solidFill>
                  <a:srgbClr val="323232"/>
                </a:solidFill>
              </a:rPr>
              <a:t>ELD Information </a:t>
            </a:r>
            <a:r>
              <a:rPr lang="en-US" sz="4000" dirty="0" smtClean="0">
                <a:solidFill>
                  <a:srgbClr val="323232"/>
                </a:solidFill>
              </a:rPr>
              <a:t>included in Daily </a:t>
            </a:r>
            <a:r>
              <a:rPr lang="en-US" sz="4000" dirty="0">
                <a:solidFill>
                  <a:srgbClr val="323232"/>
                </a:solidFill>
              </a:rPr>
              <a:t>Header</a:t>
            </a:r>
            <a:endParaRPr lang="en-US" sz="4800" dirty="0"/>
          </a:p>
        </p:txBody>
      </p:sp>
      <p:sp>
        <p:nvSpPr>
          <p:cNvPr id="3" name="Content Placeholder 2"/>
          <p:cNvSpPr>
            <a:spLocks noGrp="1"/>
          </p:cNvSpPr>
          <p:nvPr>
            <p:ph sz="half" idx="1"/>
          </p:nvPr>
        </p:nvSpPr>
        <p:spPr>
          <a:xfrm>
            <a:off x="152400" y="838200"/>
            <a:ext cx="4267200" cy="5486400"/>
          </a:xfrm>
        </p:spPr>
        <p:txBody>
          <a:bodyPr>
            <a:normAutofit fontScale="25000" lnSpcReduction="20000"/>
          </a:bodyPr>
          <a:lstStyle/>
          <a:p>
            <a:pPr marL="365125" indent="-365125">
              <a:lnSpc>
                <a:spcPct val="120000"/>
              </a:lnSpc>
              <a:spcBef>
                <a:spcPts val="600"/>
              </a:spcBef>
              <a:defRPr/>
            </a:pPr>
            <a:r>
              <a:rPr lang="en-US" sz="9600" dirty="0"/>
              <a:t>24-Hour Period Starting </a:t>
            </a:r>
            <a:r>
              <a:rPr lang="en-US" sz="9600" dirty="0" smtClean="0"/>
              <a:t>Time</a:t>
            </a:r>
            <a:endParaRPr lang="en-US" sz="9600" dirty="0"/>
          </a:p>
          <a:p>
            <a:pPr marL="365125" indent="-365125">
              <a:lnSpc>
                <a:spcPct val="120000"/>
              </a:lnSpc>
              <a:spcBef>
                <a:spcPts val="600"/>
              </a:spcBef>
              <a:defRPr/>
            </a:pPr>
            <a:r>
              <a:rPr lang="en-US" sz="9600" dirty="0"/>
              <a:t>Carrier </a:t>
            </a:r>
            <a:r>
              <a:rPr lang="en-US" sz="9600" dirty="0" smtClean="0"/>
              <a:t>Name/</a:t>
            </a:r>
            <a:r>
              <a:rPr lang="en-US" sz="9600" dirty="0" smtClean="0">
                <a:solidFill>
                  <a:srgbClr val="FF0000"/>
                </a:solidFill>
              </a:rPr>
              <a:t>USDOT #</a:t>
            </a:r>
            <a:endParaRPr lang="en-US" sz="9600" dirty="0">
              <a:solidFill>
                <a:srgbClr val="FF0000"/>
              </a:solidFill>
            </a:endParaRPr>
          </a:p>
          <a:p>
            <a:pPr marL="365125" indent="-365125">
              <a:lnSpc>
                <a:spcPct val="120000"/>
              </a:lnSpc>
              <a:spcBef>
                <a:spcPts val="600"/>
              </a:spcBef>
              <a:defRPr/>
            </a:pPr>
            <a:r>
              <a:rPr lang="en-US" sz="9600" dirty="0"/>
              <a:t>Driver Name </a:t>
            </a:r>
            <a:r>
              <a:rPr lang="en-US" sz="9600" dirty="0">
                <a:solidFill>
                  <a:srgbClr val="FF0000"/>
                </a:solidFill>
              </a:rPr>
              <a:t>and ID</a:t>
            </a:r>
          </a:p>
          <a:p>
            <a:pPr marL="365125" indent="-365125">
              <a:lnSpc>
                <a:spcPct val="120000"/>
              </a:lnSpc>
              <a:spcBef>
                <a:spcPts val="600"/>
              </a:spcBef>
              <a:defRPr/>
            </a:pPr>
            <a:r>
              <a:rPr lang="en-US" sz="9600" dirty="0">
                <a:solidFill>
                  <a:srgbClr val="FF0000"/>
                </a:solidFill>
              </a:rPr>
              <a:t>Driver’s License #</a:t>
            </a:r>
          </a:p>
          <a:p>
            <a:pPr marL="365125" indent="-365125">
              <a:lnSpc>
                <a:spcPct val="120000"/>
              </a:lnSpc>
              <a:spcBef>
                <a:spcPts val="600"/>
              </a:spcBef>
              <a:defRPr/>
            </a:pPr>
            <a:r>
              <a:rPr lang="en-US" sz="9600" dirty="0">
                <a:solidFill>
                  <a:srgbClr val="FF0000"/>
                </a:solidFill>
              </a:rPr>
              <a:t>Driver’s License State</a:t>
            </a:r>
          </a:p>
          <a:p>
            <a:pPr marL="365125" indent="-365125">
              <a:lnSpc>
                <a:spcPct val="120000"/>
              </a:lnSpc>
              <a:spcBef>
                <a:spcPts val="600"/>
              </a:spcBef>
              <a:defRPr/>
            </a:pPr>
            <a:r>
              <a:rPr lang="en-US" sz="9600" dirty="0" smtClean="0"/>
              <a:t>Co-Driver Name </a:t>
            </a:r>
            <a:r>
              <a:rPr lang="en-US" sz="9600" dirty="0" smtClean="0">
                <a:solidFill>
                  <a:srgbClr val="FF0000"/>
                </a:solidFill>
              </a:rPr>
              <a:t>and ID</a:t>
            </a:r>
            <a:endParaRPr lang="en-US" sz="9600" dirty="0">
              <a:solidFill>
                <a:srgbClr val="FF0000"/>
              </a:solidFill>
            </a:endParaRPr>
          </a:p>
          <a:p>
            <a:pPr marL="365125" indent="-365125">
              <a:lnSpc>
                <a:spcPct val="120000"/>
              </a:lnSpc>
              <a:spcBef>
                <a:spcPts val="600"/>
              </a:spcBef>
              <a:defRPr/>
            </a:pPr>
            <a:r>
              <a:rPr lang="en-US" sz="9600" dirty="0" smtClean="0"/>
              <a:t>Current </a:t>
            </a:r>
            <a:r>
              <a:rPr lang="en-US" sz="9600" dirty="0"/>
              <a:t>Location</a:t>
            </a:r>
          </a:p>
          <a:p>
            <a:pPr marL="365125" indent="-365125">
              <a:lnSpc>
                <a:spcPct val="120000"/>
              </a:lnSpc>
              <a:spcBef>
                <a:spcPts val="600"/>
              </a:spcBef>
              <a:defRPr/>
            </a:pPr>
            <a:r>
              <a:rPr lang="en-US" sz="9600" dirty="0">
                <a:solidFill>
                  <a:srgbClr val="FF0000"/>
                </a:solidFill>
              </a:rPr>
              <a:t>Data Diagnostic Indicators</a:t>
            </a:r>
          </a:p>
          <a:p>
            <a:pPr marL="365125" indent="-365125">
              <a:lnSpc>
                <a:spcPct val="120000"/>
              </a:lnSpc>
              <a:spcBef>
                <a:spcPts val="600"/>
              </a:spcBef>
              <a:defRPr/>
            </a:pPr>
            <a:r>
              <a:rPr lang="en-US" sz="9600" dirty="0" smtClean="0">
                <a:solidFill>
                  <a:srgbClr val="FF0000"/>
                </a:solidFill>
              </a:rPr>
              <a:t>ELD </a:t>
            </a:r>
            <a:r>
              <a:rPr lang="en-US" sz="9600" dirty="0">
                <a:solidFill>
                  <a:srgbClr val="FF0000"/>
                </a:solidFill>
              </a:rPr>
              <a:t>Malfunction Indicators </a:t>
            </a:r>
            <a:endParaRPr lang="en-US" sz="9600" dirty="0" smtClean="0">
              <a:solidFill>
                <a:srgbClr val="FF0000"/>
              </a:solidFill>
            </a:endParaRPr>
          </a:p>
          <a:p>
            <a:pPr marL="365125" indent="-365125">
              <a:lnSpc>
                <a:spcPct val="120000"/>
              </a:lnSpc>
              <a:spcBef>
                <a:spcPts val="600"/>
              </a:spcBef>
              <a:defRPr/>
            </a:pPr>
            <a:r>
              <a:rPr lang="en-US" sz="9600" dirty="0" smtClean="0">
                <a:solidFill>
                  <a:srgbClr val="FF0000"/>
                </a:solidFill>
              </a:rPr>
              <a:t>ELD </a:t>
            </a:r>
            <a:r>
              <a:rPr lang="en-US" sz="9600" dirty="0">
                <a:solidFill>
                  <a:srgbClr val="FF0000"/>
                </a:solidFill>
              </a:rPr>
              <a:t>Manufacturer Name</a:t>
            </a:r>
          </a:p>
          <a:p>
            <a:pPr marL="365125" indent="-365125">
              <a:lnSpc>
                <a:spcPct val="120000"/>
              </a:lnSpc>
              <a:spcBef>
                <a:spcPts val="600"/>
              </a:spcBef>
              <a:defRPr/>
            </a:pPr>
            <a:r>
              <a:rPr lang="en-US" sz="9600" dirty="0">
                <a:solidFill>
                  <a:srgbClr val="FF0000"/>
                </a:solidFill>
              </a:rPr>
              <a:t>ELD Registration </a:t>
            </a:r>
            <a:r>
              <a:rPr lang="en-US" sz="9600" dirty="0" smtClean="0">
                <a:solidFill>
                  <a:srgbClr val="FF0000"/>
                </a:solidFill>
              </a:rPr>
              <a:t>ID</a:t>
            </a:r>
            <a:endParaRPr lang="en-US" sz="3400" dirty="0">
              <a:solidFill>
                <a:srgbClr val="FF0000"/>
              </a:solidFill>
            </a:endParaRPr>
          </a:p>
        </p:txBody>
      </p:sp>
      <p:sp>
        <p:nvSpPr>
          <p:cNvPr id="4" name="Content Placeholder 3"/>
          <p:cNvSpPr>
            <a:spLocks noGrp="1"/>
          </p:cNvSpPr>
          <p:nvPr>
            <p:ph sz="half" idx="2"/>
          </p:nvPr>
        </p:nvSpPr>
        <p:spPr>
          <a:xfrm>
            <a:off x="4876800" y="685800"/>
            <a:ext cx="4267200" cy="5638800"/>
          </a:xfrm>
        </p:spPr>
        <p:txBody>
          <a:bodyPr>
            <a:noAutofit/>
          </a:bodyPr>
          <a:lstStyle/>
          <a:p>
            <a:pPr marL="365125" indent="-365125">
              <a:spcBef>
                <a:spcPts val="600"/>
              </a:spcBef>
              <a:defRPr/>
            </a:pPr>
            <a:r>
              <a:rPr lang="en-US" sz="2400" dirty="0">
                <a:solidFill>
                  <a:srgbClr val="FF0000"/>
                </a:solidFill>
              </a:rPr>
              <a:t>Unidentified Driver Records </a:t>
            </a:r>
            <a:endParaRPr lang="en-US" sz="2400" dirty="0" smtClean="0">
              <a:solidFill>
                <a:srgbClr val="FF0000"/>
              </a:solidFill>
            </a:endParaRPr>
          </a:p>
          <a:p>
            <a:pPr marL="365125" indent="-365125">
              <a:spcBef>
                <a:spcPts val="600"/>
              </a:spcBef>
              <a:defRPr/>
            </a:pPr>
            <a:r>
              <a:rPr lang="en-US" sz="2400" dirty="0" smtClean="0">
                <a:solidFill>
                  <a:srgbClr val="FF0000"/>
                </a:solidFill>
              </a:rPr>
              <a:t>Exempt </a:t>
            </a:r>
            <a:r>
              <a:rPr lang="en-US" sz="2400" dirty="0">
                <a:solidFill>
                  <a:srgbClr val="FF0000"/>
                </a:solidFill>
              </a:rPr>
              <a:t>Driver Status</a:t>
            </a:r>
          </a:p>
          <a:p>
            <a:pPr marL="365125" indent="-365125">
              <a:spcBef>
                <a:spcPts val="600"/>
              </a:spcBef>
              <a:defRPr/>
            </a:pPr>
            <a:r>
              <a:rPr lang="en-US" sz="2400" dirty="0" smtClean="0"/>
              <a:t>Miles </a:t>
            </a:r>
            <a:r>
              <a:rPr lang="en-US" sz="2400" dirty="0"/>
              <a:t>Today</a:t>
            </a:r>
          </a:p>
          <a:p>
            <a:pPr marL="365125" indent="-365125">
              <a:spcBef>
                <a:spcPts val="600"/>
              </a:spcBef>
              <a:defRPr/>
            </a:pPr>
            <a:r>
              <a:rPr lang="en-US" sz="2400" dirty="0">
                <a:solidFill>
                  <a:srgbClr val="FF0000"/>
                </a:solidFill>
              </a:rPr>
              <a:t>Print/Display Date</a:t>
            </a:r>
          </a:p>
          <a:p>
            <a:pPr marL="365125" indent="-365125">
              <a:spcBef>
                <a:spcPts val="600"/>
              </a:spcBef>
              <a:defRPr/>
            </a:pPr>
            <a:r>
              <a:rPr lang="en-US" sz="2400" dirty="0"/>
              <a:t>Record Date </a:t>
            </a:r>
          </a:p>
          <a:p>
            <a:pPr marL="365125" indent="-365125">
              <a:spcBef>
                <a:spcPts val="600"/>
              </a:spcBef>
              <a:defRPr/>
            </a:pPr>
            <a:r>
              <a:rPr lang="en-US" sz="2400" dirty="0"/>
              <a:t>Shipping ID</a:t>
            </a:r>
          </a:p>
          <a:p>
            <a:pPr marL="365125" indent="-365125">
              <a:spcBef>
                <a:spcPts val="600"/>
              </a:spcBef>
              <a:defRPr/>
            </a:pPr>
            <a:r>
              <a:rPr lang="en-US" sz="2400" dirty="0" smtClean="0">
                <a:solidFill>
                  <a:srgbClr val="FF0000"/>
                </a:solidFill>
              </a:rPr>
              <a:t>Current </a:t>
            </a:r>
            <a:r>
              <a:rPr lang="en-US" sz="2400" dirty="0">
                <a:solidFill>
                  <a:srgbClr val="FF0000"/>
                </a:solidFill>
              </a:rPr>
              <a:t>Engine Hours</a:t>
            </a:r>
          </a:p>
          <a:p>
            <a:pPr marL="365125" indent="-365125">
              <a:spcBef>
                <a:spcPts val="600"/>
              </a:spcBef>
              <a:defRPr/>
            </a:pPr>
            <a:r>
              <a:rPr lang="en-US" sz="2400" dirty="0" smtClean="0">
                <a:solidFill>
                  <a:srgbClr val="FF0000"/>
                </a:solidFill>
              </a:rPr>
              <a:t>Current </a:t>
            </a:r>
            <a:r>
              <a:rPr lang="en-US" sz="2400" dirty="0">
                <a:solidFill>
                  <a:srgbClr val="FF0000"/>
                </a:solidFill>
              </a:rPr>
              <a:t>Odometer</a:t>
            </a:r>
          </a:p>
          <a:p>
            <a:pPr marL="365125" indent="-365125">
              <a:spcBef>
                <a:spcPts val="600"/>
              </a:spcBef>
              <a:defRPr/>
            </a:pPr>
            <a:r>
              <a:rPr lang="en-US" sz="2400" dirty="0">
                <a:solidFill>
                  <a:srgbClr val="FF0000"/>
                </a:solidFill>
              </a:rPr>
              <a:t>Time Zone </a:t>
            </a:r>
          </a:p>
          <a:p>
            <a:pPr marL="365125" indent="-365125">
              <a:spcBef>
                <a:spcPts val="600"/>
              </a:spcBef>
              <a:defRPr/>
            </a:pPr>
            <a:r>
              <a:rPr lang="en-US" sz="2400" dirty="0" smtClean="0"/>
              <a:t>Truck </a:t>
            </a:r>
            <a:r>
              <a:rPr lang="en-US" sz="2400" dirty="0"/>
              <a:t>Tractor ID </a:t>
            </a:r>
            <a:r>
              <a:rPr lang="en-US" sz="2400" dirty="0" smtClean="0">
                <a:solidFill>
                  <a:srgbClr val="FF0000"/>
                </a:solidFill>
              </a:rPr>
              <a:t>and VIN</a:t>
            </a:r>
          </a:p>
          <a:p>
            <a:pPr marL="365125" indent="-365125">
              <a:spcBef>
                <a:spcPts val="600"/>
              </a:spcBef>
              <a:defRPr/>
            </a:pPr>
            <a:r>
              <a:rPr lang="en-US" sz="2400" dirty="0"/>
              <a:t>Trailer </a:t>
            </a:r>
            <a:r>
              <a:rPr lang="en-US" sz="2400" dirty="0" smtClean="0"/>
              <a:t>ID</a:t>
            </a:r>
            <a:endParaRPr lang="en-US" sz="2400" dirty="0"/>
          </a:p>
        </p:txBody>
      </p:sp>
      <p:sp>
        <p:nvSpPr>
          <p:cNvPr id="7" name="TextBox 6"/>
          <p:cNvSpPr txBox="1"/>
          <p:nvPr/>
        </p:nvSpPr>
        <p:spPr>
          <a:xfrm rot="19740000" flipH="1">
            <a:off x="2989370" y="1628301"/>
            <a:ext cx="2062040" cy="640080"/>
          </a:xfrm>
          <a:prstGeom prst="rect">
            <a:avLst/>
          </a:prstGeom>
          <a:solidFill>
            <a:schemeClr val="bg1"/>
          </a:solidFill>
          <a:ln w="28575" cap="rnd">
            <a:solidFill>
              <a:srgbClr val="FF0000"/>
            </a:solidFill>
            <a:prstDash val="dash"/>
          </a:ln>
          <a:effectLst>
            <a:outerShdw blurRad="50800" dist="38100" dir="8100000" algn="tr" rotWithShape="0">
              <a:prstClr val="black">
                <a:alpha val="40000"/>
              </a:prstClr>
            </a:outerShdw>
          </a:effectLst>
        </p:spPr>
        <p:txBody>
          <a:bodyPr wrap="square" rtlCol="0" anchor="ctr">
            <a:spAutoFit/>
          </a:bodyPr>
          <a:lstStyle/>
          <a:p>
            <a:pPr>
              <a:lnSpc>
                <a:spcPts val="1600"/>
              </a:lnSpc>
            </a:pPr>
            <a:r>
              <a:rPr lang="en-US" sz="1600" i="1" dirty="0" smtClean="0">
                <a:solidFill>
                  <a:srgbClr val="FF0000"/>
                </a:solidFill>
                <a:latin typeface="Adobe Caslon Pro Bold" pitchFamily="18" charset="0"/>
              </a:rPr>
              <a:t>     **ELD Additions </a:t>
            </a:r>
            <a:br>
              <a:rPr lang="en-US" sz="1600" i="1" dirty="0" smtClean="0">
                <a:solidFill>
                  <a:srgbClr val="FF0000"/>
                </a:solidFill>
                <a:latin typeface="Adobe Caslon Pro Bold" pitchFamily="18" charset="0"/>
              </a:rPr>
            </a:br>
            <a:r>
              <a:rPr lang="en-US" sz="1600" i="1" dirty="0" smtClean="0">
                <a:solidFill>
                  <a:srgbClr val="FF0000"/>
                </a:solidFill>
                <a:latin typeface="Adobe Caslon Pro Bold" pitchFamily="18" charset="0"/>
              </a:rPr>
              <a:t>           shown in red**</a:t>
            </a:r>
            <a:endParaRPr lang="en-US" sz="1600" i="1" dirty="0">
              <a:solidFill>
                <a:srgbClr val="FF0000"/>
              </a:solidFill>
              <a:latin typeface="Adobe Caslon Pro Bold" pitchFamily="18" charset="0"/>
            </a:endParaRPr>
          </a:p>
        </p:txBody>
      </p:sp>
    </p:spTree>
    <p:extLst>
      <p:ext uri="{BB962C8B-B14F-4D97-AF65-F5344CB8AC3E}">
        <p14:creationId xmlns:p14="http://schemas.microsoft.com/office/powerpoint/2010/main" val="98206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 </a:t>
            </a:r>
            <a:r>
              <a:rPr lang="en-US" dirty="0"/>
              <a:t>Information </a:t>
            </a:r>
            <a:r>
              <a:rPr lang="en-US" dirty="0" smtClean="0"/>
              <a:t>– Daily Header</a:t>
            </a:r>
            <a:endParaRPr lang="en-US" sz="5400" dirty="0"/>
          </a:p>
        </p:txBody>
      </p:sp>
      <p:pic>
        <p:nvPicPr>
          <p:cNvPr id="6" name="Content Placeholder 5" descr="Screenshot of a daily header showing all data elements, including new items (not found on a paper ROD):&#10;Driver License Number&#10;Driver License State&#10;ELD ID&#10;Time zone&#10;ELD Manufacturer&#10;Data diagnostic indicator&#10;Driver ID&#10;Unidentified Driver Records&#10;ELD Malfunction indicators&#10;Exempt Driver status&#10;Start and Engine Hours&#10;Print/Display Date&#1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686800" cy="2079507"/>
          </a:xfrm>
          <a:prstGeom prst="rect">
            <a:avLst/>
          </a:prstGeom>
          <a:noFill/>
          <a:ln>
            <a:noFill/>
          </a:ln>
        </p:spPr>
      </p:pic>
    </p:spTree>
    <p:extLst>
      <p:ext uri="{BB962C8B-B14F-4D97-AF65-F5344CB8AC3E}">
        <p14:creationId xmlns:p14="http://schemas.microsoft.com/office/powerpoint/2010/main" val="1042229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24-hour </a:t>
            </a:r>
            <a:r>
              <a:rPr lang="en-US" sz="4400" dirty="0"/>
              <a:t>Duty Status Grid</a:t>
            </a:r>
          </a:p>
        </p:txBody>
      </p:sp>
      <p:pic>
        <p:nvPicPr>
          <p:cNvPr id="6" name="Content Placeholder 5" descr="Screenshot of a 24-hour duty status gri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7848600" cy="1799324"/>
          </a:xfrm>
          <a:prstGeom prst="rect">
            <a:avLst/>
          </a:prstGeom>
          <a:noFill/>
        </p:spPr>
      </p:pic>
    </p:spTree>
    <p:extLst>
      <p:ext uri="{BB962C8B-B14F-4D97-AF65-F5344CB8AC3E}">
        <p14:creationId xmlns:p14="http://schemas.microsoft.com/office/powerpoint/2010/main" val="1166425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 Detail </a:t>
            </a:r>
            <a:r>
              <a:rPr lang="en-US" dirty="0"/>
              <a:t>Log Data</a:t>
            </a:r>
          </a:p>
        </p:txBody>
      </p:sp>
      <p:pic>
        <p:nvPicPr>
          <p:cNvPr id="6" name="Content Placeholder 5" descr="Screenshot of a sample ELD detail lo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381125"/>
            <a:ext cx="8686800" cy="4559284"/>
          </a:xfrm>
          <a:prstGeom prst="rect">
            <a:avLst/>
          </a:prstGeom>
          <a:noFill/>
          <a:ln>
            <a:noFill/>
          </a:ln>
        </p:spPr>
      </p:pic>
    </p:spTree>
    <p:extLst>
      <p:ext uri="{BB962C8B-B14F-4D97-AF65-F5344CB8AC3E}">
        <p14:creationId xmlns:p14="http://schemas.microsoft.com/office/powerpoint/2010/main" val="1731007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Supporting Documents:  Definition</a:t>
            </a:r>
            <a:endParaRPr lang="en-US" sz="4400" dirty="0"/>
          </a:p>
        </p:txBody>
      </p:sp>
      <p:sp>
        <p:nvSpPr>
          <p:cNvPr id="3" name="Content Placeholder 2"/>
          <p:cNvSpPr>
            <a:spLocks noGrp="1"/>
          </p:cNvSpPr>
          <p:nvPr>
            <p:ph idx="1"/>
          </p:nvPr>
        </p:nvSpPr>
        <p:spPr/>
        <p:txBody>
          <a:bodyPr/>
          <a:lstStyle/>
          <a:p>
            <a:pPr marL="0" indent="0">
              <a:lnSpc>
                <a:spcPct val="150000"/>
              </a:lnSpc>
              <a:buNone/>
            </a:pPr>
            <a:r>
              <a:rPr lang="en-US" dirty="0" smtClean="0"/>
              <a:t>“A </a:t>
            </a:r>
            <a:r>
              <a:rPr lang="en-US" dirty="0"/>
              <a:t>document, in any medium, generated or received by a motor carrier in the normal course of business as described in 395.11 that can be used, as produced or with additional identifying information, by the motor carrier and enforcement officials to verify the accuracy of a driver’s record of duty status</a:t>
            </a:r>
            <a:r>
              <a:rPr lang="en-US" dirty="0" smtClean="0"/>
              <a:t>.” [§ 395.2]</a:t>
            </a:r>
            <a:endParaRPr lang="en-US" dirty="0"/>
          </a:p>
        </p:txBody>
      </p:sp>
    </p:spTree>
    <p:extLst>
      <p:ext uri="{BB962C8B-B14F-4D97-AF65-F5344CB8AC3E}">
        <p14:creationId xmlns:p14="http://schemas.microsoft.com/office/powerpoint/2010/main" val="4158546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ea typeface="ＭＳ Ｐゴシック" pitchFamily="34" charset="-128"/>
              </a:rPr>
              <a:t>Part 382 - Types of Testing</a:t>
            </a:r>
          </a:p>
        </p:txBody>
      </p:sp>
      <p:sp>
        <p:nvSpPr>
          <p:cNvPr id="43011" name="Rectangle 3"/>
          <p:cNvSpPr>
            <a:spLocks noGrp="1" noChangeArrowheads="1"/>
          </p:cNvSpPr>
          <p:nvPr>
            <p:ph idx="1"/>
          </p:nvPr>
        </p:nvSpPr>
        <p:spPr/>
        <p:txBody>
          <a:bodyPr>
            <a:normAutofit lnSpcReduction="10000"/>
          </a:bodyPr>
          <a:lstStyle/>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PRE-EMPLOYMENT</a:t>
            </a:r>
          </a:p>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RANDOM</a:t>
            </a:r>
          </a:p>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POST-ACCIDENT</a:t>
            </a:r>
          </a:p>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REASONABLE CAUSE</a:t>
            </a:r>
          </a:p>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RETURN TO DUTY </a:t>
            </a:r>
          </a:p>
          <a:p>
            <a:endParaRPr lang="en-US" altLang="en-US" sz="2000" smtClean="0">
              <a:latin typeface="Arial" pitchFamily="34" charset="0"/>
              <a:ea typeface="ＭＳ Ｐゴシック" pitchFamily="34" charset="-128"/>
            </a:endParaRPr>
          </a:p>
          <a:p>
            <a:r>
              <a:rPr lang="en-US" altLang="en-US" sz="2000" smtClean="0">
                <a:latin typeface="Arial" pitchFamily="34" charset="0"/>
                <a:ea typeface="ＭＳ Ｐゴシック" pitchFamily="34" charset="-128"/>
              </a:rPr>
              <a:t>FOLLOW-UP</a:t>
            </a:r>
            <a:endParaRPr lang="en-US" altLang="en-US" sz="2000" smtClean="0">
              <a:ea typeface="ＭＳ Ｐゴシック"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26" y="-1268849"/>
            <a:ext cx="10843967" cy="867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9278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02" y="258618"/>
            <a:ext cx="8229600" cy="1034473"/>
          </a:xfrm>
        </p:spPr>
        <p:txBody>
          <a:bodyPr/>
          <a:lstStyle/>
          <a:p>
            <a:r>
              <a:rPr lang="en-US" sz="4000" dirty="0" smtClean="0"/>
              <a:t>Supporting Documents: </a:t>
            </a:r>
            <a:br>
              <a:rPr lang="en-US" sz="4000" dirty="0" smtClean="0"/>
            </a:br>
            <a:r>
              <a:rPr lang="en-US" sz="4000" dirty="0" smtClean="0"/>
              <a:t>Data Elements</a:t>
            </a:r>
            <a:endParaRPr lang="en-US" sz="4000" dirty="0"/>
          </a:p>
        </p:txBody>
      </p:sp>
      <p:sp>
        <p:nvSpPr>
          <p:cNvPr id="3" name="Content Placeholder 2"/>
          <p:cNvSpPr>
            <a:spLocks noGrp="1"/>
          </p:cNvSpPr>
          <p:nvPr>
            <p:ph idx="1"/>
          </p:nvPr>
        </p:nvSpPr>
        <p:spPr/>
        <p:txBody>
          <a:bodyPr>
            <a:normAutofit/>
          </a:bodyPr>
          <a:lstStyle/>
          <a:p>
            <a:r>
              <a:rPr lang="en-US" dirty="0" smtClean="0"/>
              <a:t>Driver </a:t>
            </a:r>
            <a:r>
              <a:rPr lang="en-US" dirty="0"/>
              <a:t>name (or carrier-assigned ID)</a:t>
            </a:r>
          </a:p>
          <a:p>
            <a:pPr lvl="1"/>
            <a:r>
              <a:rPr lang="en-US" dirty="0"/>
              <a:t>Can be vehicle unit number if that number can be linked to the driver</a:t>
            </a:r>
          </a:p>
          <a:p>
            <a:endParaRPr lang="en-US" dirty="0" smtClean="0"/>
          </a:p>
          <a:p>
            <a:r>
              <a:rPr lang="en-US" dirty="0" smtClean="0"/>
              <a:t>Date</a:t>
            </a:r>
            <a:endParaRPr lang="en-US" dirty="0"/>
          </a:p>
          <a:p>
            <a:endParaRPr lang="en-US" dirty="0" smtClean="0"/>
          </a:p>
          <a:p>
            <a:r>
              <a:rPr lang="en-US" dirty="0" smtClean="0"/>
              <a:t>Location (including the name of nearest city, town or village)</a:t>
            </a:r>
            <a:endParaRPr lang="en-US" dirty="0"/>
          </a:p>
          <a:p>
            <a:endParaRPr lang="en-US" dirty="0" smtClean="0"/>
          </a:p>
          <a:p>
            <a:r>
              <a:rPr lang="en-US" dirty="0" smtClean="0"/>
              <a:t>Time</a:t>
            </a:r>
            <a:endParaRPr lang="en-US" dirty="0"/>
          </a:p>
        </p:txBody>
      </p:sp>
    </p:spTree>
    <p:extLst>
      <p:ext uri="{BB962C8B-B14F-4D97-AF65-F5344CB8AC3E}">
        <p14:creationId xmlns:p14="http://schemas.microsoft.com/office/powerpoint/2010/main" val="306182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Supporting Documents: Categories</a:t>
            </a:r>
            <a:endParaRPr lang="en-US" sz="4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Bills </a:t>
            </a:r>
            <a:r>
              <a:rPr lang="en-US" dirty="0"/>
              <a:t>of lading, itineraries, schedules, or equivalent with the origin and destination of each </a:t>
            </a:r>
            <a:r>
              <a:rPr lang="en-US" dirty="0" smtClean="0"/>
              <a:t>trip</a:t>
            </a:r>
          </a:p>
          <a:p>
            <a:pPr marL="514350" indent="-514350">
              <a:buFont typeface="+mj-lt"/>
              <a:buAutoNum type="arabicPeriod"/>
            </a:pPr>
            <a:endParaRPr lang="en-US" dirty="0"/>
          </a:p>
          <a:p>
            <a:pPr marL="514350" indent="-514350">
              <a:buFont typeface="+mj-lt"/>
              <a:buAutoNum type="arabicPeriod"/>
            </a:pPr>
            <a:r>
              <a:rPr lang="en-US" dirty="0"/>
              <a:t>Dispatch records, trip records, or equivalent </a:t>
            </a:r>
            <a:endParaRPr lang="en-US" dirty="0" smtClean="0"/>
          </a:p>
          <a:p>
            <a:pPr marL="514350" indent="-514350">
              <a:buFont typeface="+mj-lt"/>
              <a:buAutoNum type="arabicPeriod"/>
            </a:pPr>
            <a:endParaRPr lang="en-US" dirty="0"/>
          </a:p>
          <a:p>
            <a:pPr marL="514350" indent="-514350">
              <a:buFont typeface="+mj-lt"/>
              <a:buAutoNum type="arabicPeriod"/>
            </a:pPr>
            <a:r>
              <a:rPr lang="en-US" dirty="0"/>
              <a:t>Expense </a:t>
            </a:r>
            <a:r>
              <a:rPr lang="en-US" dirty="0" smtClean="0"/>
              <a:t>receipts related to on-duty (not driving) periods</a:t>
            </a:r>
          </a:p>
          <a:p>
            <a:pPr marL="514350" indent="-514350">
              <a:buFont typeface="+mj-lt"/>
              <a:buAutoNum type="arabicPeriod"/>
            </a:pPr>
            <a:endParaRPr lang="en-US" dirty="0"/>
          </a:p>
          <a:p>
            <a:pPr marL="514350" indent="-514350">
              <a:buFont typeface="+mj-lt"/>
              <a:buAutoNum type="arabicPeriod"/>
            </a:pPr>
            <a:r>
              <a:rPr lang="en-US" dirty="0"/>
              <a:t>Electronic mobile communication records </a:t>
            </a:r>
            <a:endParaRPr lang="en-US" dirty="0" smtClean="0"/>
          </a:p>
          <a:p>
            <a:pPr marL="514350" indent="-514350">
              <a:buFont typeface="+mj-lt"/>
              <a:buAutoNum type="arabicPeriod"/>
            </a:pPr>
            <a:endParaRPr lang="en-US" dirty="0"/>
          </a:p>
          <a:p>
            <a:pPr marL="514350" indent="-514350">
              <a:buFont typeface="+mj-lt"/>
              <a:buAutoNum type="arabicPeriod"/>
            </a:pPr>
            <a:r>
              <a:rPr lang="en-US" dirty="0"/>
              <a:t>Payroll records, settlement sheets, or equivalent </a:t>
            </a:r>
          </a:p>
        </p:txBody>
      </p:sp>
    </p:spTree>
    <p:extLst>
      <p:ext uri="{BB962C8B-B14F-4D97-AF65-F5344CB8AC3E}">
        <p14:creationId xmlns:p14="http://schemas.microsoft.com/office/powerpoint/2010/main" val="304893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Documents: Number</a:t>
            </a:r>
            <a:endParaRPr lang="en-US" dirty="0"/>
          </a:p>
        </p:txBody>
      </p:sp>
      <p:sp>
        <p:nvSpPr>
          <p:cNvPr id="3" name="Content Placeholder 2"/>
          <p:cNvSpPr>
            <a:spLocks noGrp="1"/>
          </p:cNvSpPr>
          <p:nvPr>
            <p:ph idx="1"/>
          </p:nvPr>
        </p:nvSpPr>
        <p:spPr/>
        <p:txBody>
          <a:bodyPr/>
          <a:lstStyle/>
          <a:p>
            <a:r>
              <a:rPr lang="en-US" dirty="0" smtClean="0"/>
              <a:t>Retain maximum </a:t>
            </a:r>
            <a:r>
              <a:rPr lang="en-US" dirty="0"/>
              <a:t>of 8 documents per 24-hour duty </a:t>
            </a:r>
            <a:r>
              <a:rPr lang="en-US" dirty="0" smtClean="0"/>
              <a:t>day</a:t>
            </a:r>
          </a:p>
          <a:p>
            <a:endParaRPr lang="en-US" dirty="0"/>
          </a:p>
          <a:p>
            <a:r>
              <a:rPr lang="en-US" dirty="0" smtClean="0"/>
              <a:t>If more </a:t>
            </a:r>
            <a:r>
              <a:rPr lang="en-US" dirty="0"/>
              <a:t>than 8 documents </a:t>
            </a:r>
            <a:r>
              <a:rPr lang="en-US" dirty="0" smtClean="0"/>
              <a:t>are submitted per day, must </a:t>
            </a:r>
            <a:r>
              <a:rPr lang="en-US" dirty="0"/>
              <a:t>retain first and last document of </a:t>
            </a:r>
            <a:r>
              <a:rPr lang="en-US" dirty="0" smtClean="0"/>
              <a:t>day</a:t>
            </a:r>
          </a:p>
          <a:p>
            <a:endParaRPr lang="en-US" dirty="0"/>
          </a:p>
          <a:p>
            <a:r>
              <a:rPr lang="en-US" dirty="0" smtClean="0"/>
              <a:t>If fewer than 8 documents are submitted, a document that contains all of the elements except “time” is considered a supporting document</a:t>
            </a:r>
          </a:p>
          <a:p>
            <a:endParaRPr lang="en-US" dirty="0"/>
          </a:p>
          <a:p>
            <a:r>
              <a:rPr lang="en-US" dirty="0" smtClean="0"/>
              <a:t>If </a:t>
            </a:r>
            <a:r>
              <a:rPr lang="en-US" dirty="0"/>
              <a:t>a driver does not use an ELD, all toll </a:t>
            </a:r>
            <a:r>
              <a:rPr lang="en-US" dirty="0" smtClean="0"/>
              <a:t>records</a:t>
            </a:r>
            <a:r>
              <a:rPr lang="en-US" dirty="0"/>
              <a:t> </a:t>
            </a:r>
            <a:r>
              <a:rPr lang="en-US" dirty="0" smtClean="0"/>
              <a:t>must </a:t>
            </a:r>
            <a:r>
              <a:rPr lang="en-US" dirty="0"/>
              <a:t>be </a:t>
            </a:r>
            <a:r>
              <a:rPr lang="en-US" dirty="0" smtClean="0"/>
              <a:t>retained</a:t>
            </a:r>
          </a:p>
          <a:p>
            <a:pPr lvl="1"/>
            <a:r>
              <a:rPr lang="en-US" dirty="0" smtClean="0"/>
              <a:t>Toll receipts do not count toward the 8-document cap</a:t>
            </a:r>
            <a:endParaRPr lang="en-US" dirty="0"/>
          </a:p>
        </p:txBody>
      </p:sp>
    </p:spTree>
    <p:extLst>
      <p:ext uri="{BB962C8B-B14F-4D97-AF65-F5344CB8AC3E}">
        <p14:creationId xmlns:p14="http://schemas.microsoft.com/office/powerpoint/2010/main" val="314092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Documents: General</a:t>
            </a:r>
            <a:endParaRPr lang="en-US" dirty="0"/>
          </a:p>
        </p:txBody>
      </p:sp>
      <p:sp>
        <p:nvSpPr>
          <p:cNvPr id="3" name="Content Placeholder 2"/>
          <p:cNvSpPr>
            <a:spLocks noGrp="1"/>
          </p:cNvSpPr>
          <p:nvPr>
            <p:ph idx="1"/>
          </p:nvPr>
        </p:nvSpPr>
        <p:spPr/>
        <p:txBody>
          <a:bodyPr/>
          <a:lstStyle/>
          <a:p>
            <a:r>
              <a:rPr lang="en-US" dirty="0" smtClean="0"/>
              <a:t>Must be retained for 6 months </a:t>
            </a:r>
          </a:p>
          <a:p>
            <a:endParaRPr lang="en-US" dirty="0" smtClean="0"/>
          </a:p>
          <a:p>
            <a:r>
              <a:rPr lang="en-US" dirty="0" smtClean="0"/>
              <a:t>Must be submitted within 13 </a:t>
            </a:r>
            <a:r>
              <a:rPr lang="en-US" dirty="0"/>
              <a:t>days </a:t>
            </a:r>
            <a:endParaRPr lang="en-US" dirty="0" smtClean="0"/>
          </a:p>
          <a:p>
            <a:endParaRPr lang="en-US" dirty="0" smtClean="0"/>
          </a:p>
          <a:p>
            <a:r>
              <a:rPr lang="en-US" dirty="0" smtClean="0"/>
              <a:t>Must </a:t>
            </a:r>
            <a:r>
              <a:rPr lang="en-US" dirty="0"/>
              <a:t>be able to be matched to RODS </a:t>
            </a:r>
            <a:endParaRPr lang="en-US" dirty="0" smtClean="0"/>
          </a:p>
          <a:p>
            <a:endParaRPr lang="en-US" dirty="0" smtClean="0"/>
          </a:p>
          <a:p>
            <a:r>
              <a:rPr lang="en-US" dirty="0" smtClean="0"/>
              <a:t>Cannot be destroyed</a:t>
            </a:r>
            <a:r>
              <a:rPr lang="en-US" dirty="0"/>
              <a:t>, defaced, or </a:t>
            </a:r>
            <a:r>
              <a:rPr lang="en-US" dirty="0" smtClean="0"/>
              <a:t>altered</a:t>
            </a:r>
          </a:p>
          <a:p>
            <a:endParaRPr lang="en-US" dirty="0" smtClean="0"/>
          </a:p>
          <a:p>
            <a:r>
              <a:rPr lang="en-US" dirty="0" smtClean="0"/>
              <a:t>Driver must make supporting documents in his/her possession available to authorized Federal, State, or local official </a:t>
            </a:r>
            <a:r>
              <a:rPr lang="en-US" dirty="0"/>
              <a:t>upon </a:t>
            </a:r>
            <a:r>
              <a:rPr lang="en-US" dirty="0" smtClean="0"/>
              <a:t>request</a:t>
            </a:r>
            <a:endParaRPr lang="en-US" dirty="0"/>
          </a:p>
        </p:txBody>
      </p:sp>
    </p:spTree>
    <p:extLst>
      <p:ext uri="{BB962C8B-B14F-4D97-AF65-F5344CB8AC3E}">
        <p14:creationId xmlns:p14="http://schemas.microsoft.com/office/powerpoint/2010/main" val="3115497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a:xfrm>
            <a:off x="228600" y="1463040"/>
            <a:ext cx="8915400" cy="4873752"/>
          </a:xfrm>
        </p:spPr>
        <p:txBody>
          <a:bodyPr/>
          <a:lstStyle/>
          <a:p>
            <a:pPr marL="0" indent="0">
              <a:buNone/>
            </a:pPr>
            <a:endParaRPr lang="en-US" dirty="0" smtClean="0"/>
          </a:p>
          <a:p>
            <a:pPr marL="0" indent="0">
              <a:buNone/>
            </a:pPr>
            <a:r>
              <a:rPr lang="en-US" dirty="0" smtClean="0"/>
              <a:t>Website: </a:t>
            </a:r>
            <a:r>
              <a:rPr lang="en-US" dirty="0" smtClean="0">
                <a:hlinkClick r:id="rId3"/>
              </a:rPr>
              <a:t>www.fmcsa.dot.gov/elds</a:t>
            </a: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Public email address: </a:t>
            </a:r>
            <a:r>
              <a:rPr lang="en-US" dirty="0" smtClean="0">
                <a:hlinkClick r:id="rId4"/>
              </a:rPr>
              <a:t>ELD@dot.gov</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8515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g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4294967295"/>
          </p:nvPr>
        </p:nvSpPr>
        <p:spPr>
          <a:xfrm>
            <a:off x="0" y="4030663"/>
            <a:ext cx="9144000" cy="990600"/>
          </a:xfrm>
        </p:spPr>
        <p:txBody>
          <a:bodyPr>
            <a:noAutofit/>
          </a:bodyPr>
          <a:lstStyle/>
          <a:p>
            <a:pPr algn="ctr"/>
            <a:r>
              <a:rPr lang="en-US" sz="2800" b="1" dirty="0" smtClean="0">
                <a:solidFill>
                  <a:srgbClr val="FFFFFF"/>
                </a:solidFill>
              </a:rPr>
              <a:t>Thank </a:t>
            </a:r>
            <a:r>
              <a:rPr lang="en-US" sz="2800" b="1" dirty="0">
                <a:solidFill>
                  <a:srgbClr val="FFFFFF"/>
                </a:solidFill>
              </a:rPr>
              <a:t>you</a:t>
            </a:r>
            <a:r>
              <a:rPr lang="en-US" sz="2800" b="1" dirty="0" smtClean="0">
                <a:solidFill>
                  <a:srgbClr val="FFFFFF"/>
                </a:solidFill>
              </a:rPr>
              <a:t>!</a:t>
            </a:r>
            <a:endParaRPr lang="en-US" sz="2800" b="1" dirty="0">
              <a:solidFill>
                <a:srgbClr val="FFFFFF"/>
              </a:solidFill>
            </a:endParaRPr>
          </a:p>
        </p:txBody>
      </p:sp>
      <p:pic>
        <p:nvPicPr>
          <p:cNvPr id="8" name="Picture 7" descr="USDOT_FMCSA-Logo_k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577" y="2112949"/>
            <a:ext cx="4732846" cy="1508594"/>
          </a:xfrm>
          <a:prstGeom prst="rect">
            <a:avLst/>
          </a:prstGeom>
        </p:spPr>
      </p:pic>
      <p:cxnSp>
        <p:nvCxnSpPr>
          <p:cNvPr id="10" name="Straight Connector 9"/>
          <p:cNvCxnSpPr/>
          <p:nvPr/>
        </p:nvCxnSpPr>
        <p:spPr>
          <a:xfrm>
            <a:off x="2185312" y="3690557"/>
            <a:ext cx="4773377"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543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ea typeface="ＭＳ Ｐゴシック" pitchFamily="34" charset="-128"/>
              </a:rPr>
              <a:t>Part 382 - Types of Testing</a:t>
            </a:r>
          </a:p>
        </p:txBody>
      </p:sp>
      <p:sp>
        <p:nvSpPr>
          <p:cNvPr id="43011" name="Rectangle 3"/>
          <p:cNvSpPr>
            <a:spLocks noGrp="1" noChangeArrowheads="1"/>
          </p:cNvSpPr>
          <p:nvPr>
            <p:ph idx="1"/>
          </p:nvPr>
        </p:nvSpPr>
        <p:spPr>
          <a:xfrm>
            <a:off x="496202" y="1601066"/>
            <a:ext cx="8229600" cy="4114798"/>
          </a:xfrm>
        </p:spPr>
        <p:txBody>
          <a:bodyPr>
            <a:normAutofit lnSpcReduction="10000"/>
          </a:bodyPr>
          <a:lstStyle/>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PRE-EMPLOYMENT</a:t>
            </a:r>
          </a:p>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RANDOM</a:t>
            </a:r>
          </a:p>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POST-ACCIDENT</a:t>
            </a:r>
          </a:p>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REASONABLE CAUSE</a:t>
            </a:r>
          </a:p>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RETURN TO DUTY </a:t>
            </a:r>
          </a:p>
          <a:p>
            <a:endParaRPr lang="en-US" altLang="en-US" sz="2000" dirty="0" smtClean="0">
              <a:latin typeface="Arial" pitchFamily="34" charset="0"/>
              <a:ea typeface="ＭＳ Ｐゴシック" pitchFamily="34" charset="-128"/>
            </a:endParaRPr>
          </a:p>
          <a:p>
            <a:r>
              <a:rPr lang="en-US" altLang="en-US" sz="2000" dirty="0" smtClean="0">
                <a:latin typeface="Arial" pitchFamily="34" charset="0"/>
                <a:ea typeface="ＭＳ Ｐゴシック" pitchFamily="34" charset="-128"/>
              </a:rPr>
              <a:t>FOLLOW-UP</a:t>
            </a:r>
            <a:endParaRPr lang="en-US" altLang="en-US" sz="2000" dirty="0" smtClean="0">
              <a:ea typeface="ＭＳ Ｐゴシック" pitchFamily="34" charset="-128"/>
            </a:endParaRPr>
          </a:p>
        </p:txBody>
      </p:sp>
    </p:spTree>
    <p:extLst>
      <p:ext uri="{BB962C8B-B14F-4D97-AF65-F5344CB8AC3E}">
        <p14:creationId xmlns:p14="http://schemas.microsoft.com/office/powerpoint/2010/main" val="7222792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0" y="2014009"/>
            <a:ext cx="9144000" cy="90699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chemeClr val="bg1"/>
                </a:solidFill>
                <a:latin typeface="+mj-lt"/>
                <a:ea typeface="+mj-ea"/>
                <a:cs typeface="+mj-cs"/>
              </a:defRPr>
            </a:lvl1pPr>
          </a:lstStyle>
          <a:p>
            <a:pPr algn="ctr"/>
            <a:r>
              <a:rPr lang="en-US" sz="3600" dirty="0" smtClean="0"/>
              <a:t>Electronic Logging Devices</a:t>
            </a:r>
            <a:endParaRPr lang="en-US" sz="3600" dirty="0"/>
          </a:p>
        </p:txBody>
      </p:sp>
    </p:spTree>
    <p:extLst>
      <p:ext uri="{BB962C8B-B14F-4D97-AF65-F5344CB8AC3E}">
        <p14:creationId xmlns:p14="http://schemas.microsoft.com/office/powerpoint/2010/main" val="192188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6202" y="1682171"/>
            <a:ext cx="8229600" cy="1539186"/>
          </a:xfrm>
          <a:prstGeom prst="rect">
            <a:avLst/>
          </a:prstGeom>
          <a:noFill/>
          <a:ln>
            <a:solidFill>
              <a:srgbClr val="1947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2800" dirty="0" smtClean="0">
                <a:solidFill>
                  <a:schemeClr val="bg1"/>
                </a:solidFill>
              </a:rPr>
              <a:t>What is an Electronic Logging Device (ELD)?</a:t>
            </a:r>
            <a:endParaRPr lang="en-US" sz="2800" dirty="0">
              <a:solidFill>
                <a:schemeClr val="bg1"/>
              </a:solidFill>
            </a:endParaRPr>
          </a:p>
        </p:txBody>
      </p:sp>
      <p:sp>
        <p:nvSpPr>
          <p:cNvPr id="3" name="Content Placeholder 2"/>
          <p:cNvSpPr>
            <a:spLocks noGrp="1"/>
          </p:cNvSpPr>
          <p:nvPr>
            <p:ph idx="1"/>
          </p:nvPr>
        </p:nvSpPr>
        <p:spPr>
          <a:xfrm>
            <a:off x="496202" y="3381164"/>
            <a:ext cx="8229600" cy="2329806"/>
          </a:xfrm>
        </p:spPr>
        <p:txBody>
          <a:bodyPr>
            <a:noAutofit/>
            <a:scene3d>
              <a:camera prst="orthographicFront">
                <a:rot lat="0" lon="0" rev="0"/>
              </a:camera>
              <a:lightRig rig="threePt" dir="t"/>
            </a:scene3d>
            <a:sp3d>
              <a:bevelT w="0"/>
            </a:sp3d>
          </a:bodyPr>
          <a:lstStyle/>
          <a:p>
            <a:pPr>
              <a:lnSpc>
                <a:spcPct val="120000"/>
              </a:lnSpc>
              <a:spcAft>
                <a:spcPts val="1000"/>
              </a:spcAft>
            </a:pPr>
            <a:r>
              <a:rPr lang="en-US" sz="2000" b="1" dirty="0" smtClean="0">
                <a:solidFill>
                  <a:srgbClr val="2274B2"/>
                </a:solidFill>
                <a:latin typeface="+mj-lt"/>
              </a:rPr>
              <a:t>Why has FMCSA implemented a new rule about ELDs?</a:t>
            </a:r>
          </a:p>
          <a:p>
            <a:pPr marL="742950" lvl="1" indent="-285750">
              <a:lnSpc>
                <a:spcPct val="120000"/>
              </a:lnSpc>
              <a:spcAft>
                <a:spcPts val="1000"/>
              </a:spcAft>
              <a:buFont typeface="Arial"/>
              <a:buChar char="•"/>
            </a:pPr>
            <a:r>
              <a:rPr lang="en-US" sz="1800" dirty="0" smtClean="0">
                <a:solidFill>
                  <a:schemeClr val="tx2">
                    <a:lumMod val="75000"/>
                  </a:schemeClr>
                </a:solidFill>
              </a:rPr>
              <a:t>The rule is intended to help create a safer work environment for drivers, and make it easier and faster to accurately track, manage, and share records of duty status (RODS) data</a:t>
            </a:r>
          </a:p>
          <a:p>
            <a:pPr marL="742950" lvl="1" indent="-285750">
              <a:lnSpc>
                <a:spcPct val="120000"/>
              </a:lnSpc>
              <a:spcAft>
                <a:spcPts val="1000"/>
              </a:spcAft>
              <a:buFont typeface="Arial"/>
              <a:buChar char="•"/>
            </a:pPr>
            <a:r>
              <a:rPr lang="en-US" sz="1800" dirty="0" smtClean="0">
                <a:solidFill>
                  <a:schemeClr val="tx2">
                    <a:lumMod val="75000"/>
                  </a:schemeClr>
                </a:solidFill>
              </a:rPr>
              <a:t>As part of the MAP-21 Act, Congress required the adoption of the ELD rule</a:t>
            </a:r>
          </a:p>
          <a:p>
            <a:pPr>
              <a:lnSpc>
                <a:spcPct val="120000"/>
              </a:lnSpc>
              <a:spcAft>
                <a:spcPts val="1000"/>
              </a:spcAft>
            </a:pPr>
            <a:endParaRPr lang="en-US" dirty="0"/>
          </a:p>
        </p:txBody>
      </p:sp>
      <p:sp>
        <p:nvSpPr>
          <p:cNvPr id="6" name="TextBox 5"/>
          <p:cNvSpPr txBox="1"/>
          <p:nvPr/>
        </p:nvSpPr>
        <p:spPr>
          <a:xfrm>
            <a:off x="681226" y="1851600"/>
            <a:ext cx="8044575" cy="1200328"/>
          </a:xfrm>
          <a:prstGeom prst="rect">
            <a:avLst/>
          </a:prstGeom>
          <a:noFill/>
        </p:spPr>
        <p:txBody>
          <a:bodyPr wrap="square" rtlCol="0">
            <a:spAutoFit/>
          </a:bodyPr>
          <a:lstStyle/>
          <a:p>
            <a:r>
              <a:rPr lang="en-US" sz="2400" b="1" dirty="0">
                <a:solidFill>
                  <a:srgbClr val="194788"/>
                </a:solidFill>
              </a:rPr>
              <a:t>An ELD synchronizes with a vehicle engine to automatically record driving time, for easier, </a:t>
            </a:r>
            <a:r>
              <a:rPr lang="en-US" sz="2400" b="1" dirty="0" smtClean="0">
                <a:solidFill>
                  <a:srgbClr val="194788"/>
                </a:solidFill>
              </a:rPr>
              <a:t>more </a:t>
            </a:r>
            <a:r>
              <a:rPr lang="en-US" sz="2400" b="1" dirty="0">
                <a:solidFill>
                  <a:srgbClr val="194788"/>
                </a:solidFill>
              </a:rPr>
              <a:t>accurate hours of service (HOS) </a:t>
            </a:r>
            <a:r>
              <a:rPr lang="en-US" sz="2400" b="1" dirty="0" smtClean="0">
                <a:solidFill>
                  <a:srgbClr val="194788"/>
                </a:solidFill>
              </a:rPr>
              <a:t>recording</a:t>
            </a:r>
            <a:endParaRPr lang="en-US" sz="2400" b="1" dirty="0">
              <a:solidFill>
                <a:srgbClr val="194788"/>
              </a:solidFill>
            </a:endParaRPr>
          </a:p>
        </p:txBody>
      </p:sp>
    </p:spTree>
    <p:extLst>
      <p:ext uri="{BB962C8B-B14F-4D97-AF65-F5344CB8AC3E}">
        <p14:creationId xmlns:p14="http://schemas.microsoft.com/office/powerpoint/2010/main" val="395287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Who is required to use an ELD?</a:t>
            </a:r>
            <a:endParaRPr lang="en-US" sz="4800" dirty="0"/>
          </a:p>
        </p:txBody>
      </p:sp>
      <p:sp>
        <p:nvSpPr>
          <p:cNvPr id="3" name="Content Placeholder 2"/>
          <p:cNvSpPr>
            <a:spLocks noGrp="1"/>
          </p:cNvSpPr>
          <p:nvPr>
            <p:ph idx="1"/>
          </p:nvPr>
        </p:nvSpPr>
        <p:spPr/>
        <p:txBody>
          <a:bodyPr>
            <a:normAutofit/>
          </a:bodyPr>
          <a:lstStyle/>
          <a:p>
            <a:endParaRPr lang="en-US" dirty="0" smtClean="0"/>
          </a:p>
          <a:p>
            <a:r>
              <a:rPr lang="en-US" dirty="0" smtClean="0"/>
              <a:t>Interstate </a:t>
            </a:r>
            <a:r>
              <a:rPr lang="en-US" dirty="0"/>
              <a:t>CMV drivers currently required to keep </a:t>
            </a:r>
            <a:r>
              <a:rPr lang="en-US" dirty="0" smtClean="0"/>
              <a:t>RODS</a:t>
            </a:r>
          </a:p>
          <a:p>
            <a:pPr lvl="1"/>
            <a:r>
              <a:rPr lang="en-US" altLang="en-US" dirty="0" smtClean="0"/>
              <a:t>Subject </a:t>
            </a:r>
            <a:r>
              <a:rPr lang="en-US" altLang="en-US" dirty="0"/>
              <a:t>to </a:t>
            </a:r>
            <a:r>
              <a:rPr lang="en-US" altLang="en-US" dirty="0" smtClean="0"/>
              <a:t>requirements in 49 CFR 395</a:t>
            </a:r>
          </a:p>
          <a:p>
            <a:endParaRPr lang="en-US" altLang="en-US" dirty="0" smtClean="0"/>
          </a:p>
          <a:p>
            <a:endParaRPr lang="en-US" altLang="en-US" dirty="0"/>
          </a:p>
          <a:p>
            <a:endParaRPr lang="en-US" altLang="en-US" dirty="0" smtClean="0"/>
          </a:p>
          <a:p>
            <a:r>
              <a:rPr lang="en-US" altLang="en-US" dirty="0" smtClean="0"/>
              <a:t>CMVs </a:t>
            </a:r>
            <a:r>
              <a:rPr lang="en-US" altLang="en-US" dirty="0"/>
              <a:t>defined in </a:t>
            </a:r>
            <a:r>
              <a:rPr lang="en-US" altLang="en-US" dirty="0" smtClean="0"/>
              <a:t>49 CFR 390.5</a:t>
            </a:r>
            <a:endParaRPr lang="en-US" altLang="en-US" dirty="0"/>
          </a:p>
          <a:p>
            <a:pPr lvl="1"/>
            <a:r>
              <a:rPr lang="en-US" altLang="en-US" dirty="0" smtClean="0"/>
              <a:t>≥ 10,001 pounds </a:t>
            </a:r>
          </a:p>
          <a:p>
            <a:pPr lvl="1"/>
            <a:r>
              <a:rPr lang="en-US" altLang="en-US" dirty="0" smtClean="0"/>
              <a:t>Placarded </a:t>
            </a:r>
            <a:r>
              <a:rPr lang="en-US" altLang="en-US" dirty="0"/>
              <a:t>hazmat</a:t>
            </a:r>
          </a:p>
          <a:p>
            <a:pPr lvl="1"/>
            <a:r>
              <a:rPr lang="en-US" altLang="en-US" dirty="0" smtClean="0"/>
              <a:t>More </a:t>
            </a:r>
            <a:r>
              <a:rPr lang="en-US" altLang="en-US" dirty="0"/>
              <a:t>than 8 or 15 </a:t>
            </a:r>
            <a:r>
              <a:rPr lang="en-US" altLang="en-US" dirty="0" smtClean="0"/>
              <a:t>passengers</a:t>
            </a:r>
            <a:endParaRPr lang="en-US" dirty="0"/>
          </a:p>
        </p:txBody>
      </p:sp>
    </p:spTree>
    <p:extLst>
      <p:ext uri="{BB962C8B-B14F-4D97-AF65-F5344CB8AC3E}">
        <p14:creationId xmlns:p14="http://schemas.microsoft.com/office/powerpoint/2010/main" val="407920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Who is </a:t>
            </a:r>
            <a:r>
              <a:rPr lang="en-US" sz="2800" dirty="0" smtClean="0"/>
              <a:t>Exempt </a:t>
            </a:r>
            <a:r>
              <a:rPr lang="en-US" sz="2800" dirty="0"/>
              <a:t>from the ELD Rule?</a:t>
            </a:r>
            <a:r>
              <a:rPr lang="en-US" sz="2800" dirty="0" smtClean="0">
                <a:effectLst/>
              </a:rPr>
              <a:t> </a:t>
            </a:r>
            <a:endParaRPr lang="en-US" sz="2800" dirty="0"/>
          </a:p>
        </p:txBody>
      </p:sp>
      <p:sp>
        <p:nvSpPr>
          <p:cNvPr id="3" name="Content Placeholder 2"/>
          <p:cNvSpPr>
            <a:spLocks noGrp="1"/>
          </p:cNvSpPr>
          <p:nvPr>
            <p:ph idx="1"/>
          </p:nvPr>
        </p:nvSpPr>
        <p:spPr>
          <a:xfrm>
            <a:off x="496202" y="1527175"/>
            <a:ext cx="8229599" cy="1317625"/>
          </a:xfrm>
        </p:spPr>
        <p:txBody>
          <a:bodyPr>
            <a:noAutofit/>
          </a:bodyPr>
          <a:lstStyle/>
          <a:p>
            <a:r>
              <a:rPr lang="en-US" sz="1800" dirty="0">
                <a:solidFill>
                  <a:schemeClr val="tx1"/>
                </a:solidFill>
              </a:rPr>
              <a:t>The ELD Rule applies to most motor carriers and drivers who are currently required to maintain RODS</a:t>
            </a:r>
            <a:r>
              <a:rPr lang="en-US" sz="1800" dirty="0" smtClean="0">
                <a:solidFill>
                  <a:schemeClr val="tx1"/>
                </a:solidFill>
              </a:rPr>
              <a:t>. </a:t>
            </a:r>
            <a:r>
              <a:rPr lang="en-US" sz="1800" b="0" dirty="0" smtClean="0">
                <a:solidFill>
                  <a:schemeClr val="tx1"/>
                </a:solidFill>
              </a:rPr>
              <a:t>The </a:t>
            </a:r>
            <a:r>
              <a:rPr lang="en-US" sz="1800" b="0" dirty="0">
                <a:solidFill>
                  <a:schemeClr val="tx1"/>
                </a:solidFill>
              </a:rPr>
              <a:t>rule applies to commercial buses as well as trucks. </a:t>
            </a:r>
            <a:r>
              <a:rPr lang="en-US" sz="1800" b="0" dirty="0" smtClean="0">
                <a:solidFill>
                  <a:schemeClr val="tx1"/>
                </a:solidFill>
              </a:rPr>
              <a:t>Canada and Mexico domiciled </a:t>
            </a:r>
            <a:r>
              <a:rPr lang="en-US" sz="1800" b="0" dirty="0">
                <a:solidFill>
                  <a:schemeClr val="tx1"/>
                </a:solidFill>
              </a:rPr>
              <a:t>drivers are included, unless they qualify for one of the exceptions </a:t>
            </a:r>
            <a:r>
              <a:rPr lang="en-US" sz="1800" b="0" dirty="0" smtClean="0">
                <a:solidFill>
                  <a:schemeClr val="tx1"/>
                </a:solidFill>
              </a:rPr>
              <a:t>to the </a:t>
            </a:r>
            <a:r>
              <a:rPr lang="en-US" sz="1800" b="0" dirty="0">
                <a:solidFill>
                  <a:schemeClr val="tx1"/>
                </a:solidFill>
              </a:rPr>
              <a:t>ELD rule. </a:t>
            </a:r>
            <a:endParaRPr lang="en-US" sz="1800" b="0" dirty="0" smtClean="0">
              <a:solidFill>
                <a:schemeClr val="tx1"/>
              </a:solidFill>
            </a:endParaRPr>
          </a:p>
          <a:p>
            <a:endParaRPr lang="en-US" sz="1600" b="0" dirty="0">
              <a:solidFill>
                <a:schemeClr val="tx1"/>
              </a:solidFill>
            </a:endParaRPr>
          </a:p>
          <a:p>
            <a:r>
              <a:rPr lang="en-US" sz="1800" b="0" dirty="0">
                <a:solidFill>
                  <a:schemeClr val="tx1"/>
                </a:solidFill>
              </a:rPr>
              <a:t>The following are </a:t>
            </a:r>
            <a:r>
              <a:rPr lang="en-US" sz="1800" u="sng" dirty="0">
                <a:solidFill>
                  <a:schemeClr val="tx1"/>
                </a:solidFill>
              </a:rPr>
              <a:t>not</a:t>
            </a:r>
            <a:r>
              <a:rPr lang="en-US" sz="1800" b="0" dirty="0">
                <a:solidFill>
                  <a:schemeClr val="tx1"/>
                </a:solidFill>
              </a:rPr>
              <a:t> required to use ELDs (but carriers may choose to use ELDs even if they are not required)</a:t>
            </a:r>
            <a:r>
              <a:rPr lang="en-US" sz="1800" b="0" dirty="0" smtClean="0">
                <a:solidFill>
                  <a:schemeClr val="tx1"/>
                </a:solidFill>
              </a:rPr>
              <a:t>:</a:t>
            </a:r>
          </a:p>
        </p:txBody>
      </p:sp>
      <p:sp>
        <p:nvSpPr>
          <p:cNvPr id="7" name="TextBox 6"/>
          <p:cNvSpPr txBox="1"/>
          <p:nvPr/>
        </p:nvSpPr>
        <p:spPr>
          <a:xfrm>
            <a:off x="1385455" y="3815551"/>
            <a:ext cx="7091795" cy="2031325"/>
          </a:xfrm>
          <a:prstGeom prst="rect">
            <a:avLst/>
          </a:prstGeom>
          <a:noFill/>
        </p:spPr>
        <p:txBody>
          <a:bodyPr wrap="square" rtlCol="0" anchor="t">
            <a:spAutoFit/>
          </a:bodyPr>
          <a:lstStyle/>
          <a:p>
            <a:pPr marL="742950" lvl="1" indent="-285750">
              <a:buFont typeface="Arial"/>
              <a:buChar char="•"/>
            </a:pPr>
            <a:r>
              <a:rPr lang="en-US" dirty="0" smtClean="0"/>
              <a:t>Drivers who comply with the 100 or 150 mile radius exemption </a:t>
            </a:r>
          </a:p>
          <a:p>
            <a:pPr marL="742950" lvl="1" indent="-285750">
              <a:buFont typeface="Arial"/>
              <a:buChar char="•"/>
            </a:pPr>
            <a:r>
              <a:rPr lang="en-US" dirty="0" smtClean="0"/>
              <a:t>Drivers </a:t>
            </a:r>
            <a:r>
              <a:rPr lang="en-US" dirty="0"/>
              <a:t>who use paper logs no more than 8 days during any </a:t>
            </a:r>
            <a:r>
              <a:rPr lang="en-US" dirty="0" smtClean="0"/>
              <a:t/>
            </a:r>
            <a:br>
              <a:rPr lang="en-US" dirty="0" smtClean="0"/>
            </a:br>
            <a:r>
              <a:rPr lang="en-US" dirty="0" smtClean="0"/>
              <a:t>30</a:t>
            </a:r>
            <a:r>
              <a:rPr lang="en-US" dirty="0"/>
              <a:t>-day </a:t>
            </a:r>
            <a:r>
              <a:rPr lang="en-US" dirty="0" smtClean="0"/>
              <a:t>period</a:t>
            </a:r>
          </a:p>
          <a:p>
            <a:pPr marL="742950" lvl="1" indent="-285750">
              <a:buFont typeface="Arial"/>
              <a:buChar char="•"/>
            </a:pPr>
            <a:r>
              <a:rPr lang="en-US" dirty="0" smtClean="0"/>
              <a:t>Driveaway</a:t>
            </a:r>
            <a:r>
              <a:rPr lang="en-US" dirty="0"/>
              <a:t>-towaway operations (transporting an empty vehicle for sale, lease, or repair, provided the vehicle is part of the shipment), </a:t>
            </a:r>
            <a:r>
              <a:rPr lang="en-US" dirty="0" smtClean="0"/>
              <a:t>as </a:t>
            </a:r>
            <a:r>
              <a:rPr lang="en-US" dirty="0"/>
              <a:t>defined in </a:t>
            </a:r>
            <a:r>
              <a:rPr lang="en-US" dirty="0" smtClean="0"/>
              <a:t>49 </a:t>
            </a:r>
            <a:r>
              <a:rPr lang="en-US" dirty="0"/>
              <a:t>CFR § 390.5 </a:t>
            </a:r>
            <a:endParaRPr lang="en-US" dirty="0" smtClean="0"/>
          </a:p>
          <a:p>
            <a:pPr marL="742950" lvl="1" indent="-285750">
              <a:buFont typeface="Arial"/>
              <a:buChar char="•"/>
            </a:pPr>
            <a:r>
              <a:rPr lang="en-US" dirty="0"/>
              <a:t>Drivers of vehicles manufactured before </a:t>
            </a:r>
            <a:r>
              <a:rPr lang="en-US" dirty="0" smtClean="0"/>
              <a:t>model </a:t>
            </a:r>
            <a:r>
              <a:rPr lang="en-US" dirty="0"/>
              <a:t>year </a:t>
            </a:r>
            <a:r>
              <a:rPr lang="en-US" dirty="0" smtClean="0"/>
              <a:t>2000</a:t>
            </a:r>
            <a:endParaRPr lang="en-US" dirty="0"/>
          </a:p>
        </p:txBody>
      </p:sp>
    </p:spTree>
    <p:extLst>
      <p:ext uri="{BB962C8B-B14F-4D97-AF65-F5344CB8AC3E}">
        <p14:creationId xmlns:p14="http://schemas.microsoft.com/office/powerpoint/2010/main" val="324688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dirty="0" smtClean="0"/>
              <a:t>About </a:t>
            </a:r>
            <a:r>
              <a:rPr lang="en-US" sz="2800" dirty="0"/>
              <a:t>the ELD </a:t>
            </a:r>
            <a:r>
              <a:rPr lang="en-US" sz="2800" dirty="0" smtClean="0"/>
              <a:t>Rule</a:t>
            </a:r>
            <a:endParaRPr lang="en-US" sz="2800" dirty="0"/>
          </a:p>
        </p:txBody>
      </p:sp>
      <p:sp>
        <p:nvSpPr>
          <p:cNvPr id="3" name="Content Placeholder 2"/>
          <p:cNvSpPr>
            <a:spLocks noGrp="1"/>
          </p:cNvSpPr>
          <p:nvPr>
            <p:ph idx="1"/>
          </p:nvPr>
        </p:nvSpPr>
        <p:spPr>
          <a:xfrm>
            <a:off x="496202" y="1508434"/>
            <a:ext cx="8229600" cy="703792"/>
          </a:xfrm>
        </p:spPr>
        <p:txBody>
          <a:bodyPr>
            <a:noAutofit/>
          </a:bodyPr>
          <a:lstStyle/>
          <a:p>
            <a:r>
              <a:rPr lang="en-US" sz="3200" b="1" dirty="0" smtClean="0">
                <a:solidFill>
                  <a:srgbClr val="194788"/>
                </a:solidFill>
              </a:rPr>
              <a:t>The ELD Rule…</a:t>
            </a:r>
          </a:p>
        </p:txBody>
      </p:sp>
      <p:sp>
        <p:nvSpPr>
          <p:cNvPr id="4" name="TextBox 3"/>
          <p:cNvSpPr txBox="1"/>
          <p:nvPr/>
        </p:nvSpPr>
        <p:spPr>
          <a:xfrm>
            <a:off x="1742207" y="2146962"/>
            <a:ext cx="6801862" cy="3804118"/>
          </a:xfrm>
          <a:prstGeom prst="rect">
            <a:avLst/>
          </a:prstGeom>
          <a:noFill/>
        </p:spPr>
        <p:txBody>
          <a:bodyPr wrap="none" rtlCol="0">
            <a:spAutoFit/>
          </a:bodyPr>
          <a:lstStyle/>
          <a:p>
            <a:pPr marL="342900" indent="-342900">
              <a:lnSpc>
                <a:spcPct val="120000"/>
              </a:lnSpc>
              <a:spcBef>
                <a:spcPct val="20000"/>
              </a:spcBef>
              <a:buFont typeface="Arial"/>
              <a:buChar char="•"/>
            </a:pPr>
            <a:r>
              <a:rPr lang="en-US" sz="1600" dirty="0">
                <a:solidFill>
                  <a:srgbClr val="1F497D">
                    <a:lumMod val="75000"/>
                  </a:srgbClr>
                </a:solidFill>
              </a:rPr>
              <a:t>Specifies who is covered by the rule and the rule’s exceptions</a:t>
            </a:r>
          </a:p>
          <a:p>
            <a:pPr marL="342900" indent="-342900">
              <a:lnSpc>
                <a:spcPct val="120000"/>
              </a:lnSpc>
              <a:spcBef>
                <a:spcPct val="20000"/>
              </a:spcBef>
              <a:buFont typeface="Arial"/>
              <a:buChar char="•"/>
            </a:pPr>
            <a:r>
              <a:rPr lang="en-US" sz="1600" dirty="0">
                <a:solidFill>
                  <a:srgbClr val="1F497D">
                    <a:lumMod val="75000"/>
                  </a:srgbClr>
                </a:solidFill>
              </a:rPr>
              <a:t>Provides for ELDS to be certified, registered, and listed on a </a:t>
            </a:r>
            <a:r>
              <a:rPr lang="en-US" sz="1600" dirty="0" smtClean="0">
                <a:solidFill>
                  <a:srgbClr val="1F497D">
                    <a:lumMod val="75000"/>
                  </a:srgbClr>
                </a:solidFill>
              </a:rPr>
              <a:t>FMCSA </a:t>
            </a:r>
            <a:r>
              <a:rPr lang="en-US" sz="1600" dirty="0">
                <a:solidFill>
                  <a:srgbClr val="1F497D">
                    <a:lumMod val="75000"/>
                  </a:srgbClr>
                </a:solidFill>
              </a:rPr>
              <a:t>website</a:t>
            </a:r>
          </a:p>
          <a:p>
            <a:pPr marL="342900" indent="-342900">
              <a:lnSpc>
                <a:spcPct val="120000"/>
              </a:lnSpc>
              <a:spcBef>
                <a:spcPct val="20000"/>
              </a:spcBef>
              <a:buFont typeface="Arial"/>
              <a:buChar char="•"/>
            </a:pPr>
            <a:r>
              <a:rPr lang="en-US" sz="1600" dirty="0">
                <a:solidFill>
                  <a:srgbClr val="1F497D">
                    <a:lumMod val="75000"/>
                  </a:srgbClr>
                </a:solidFill>
              </a:rPr>
              <a:t>Includes technical specifications to ensure ELDs are standardized </a:t>
            </a:r>
            <a:br>
              <a:rPr lang="en-US" sz="1600" dirty="0">
                <a:solidFill>
                  <a:srgbClr val="1F497D">
                    <a:lumMod val="75000"/>
                  </a:srgbClr>
                </a:solidFill>
              </a:rPr>
            </a:br>
            <a:r>
              <a:rPr lang="en-US" sz="1600" dirty="0">
                <a:solidFill>
                  <a:srgbClr val="1F497D">
                    <a:lumMod val="75000"/>
                  </a:srgbClr>
                </a:solidFill>
              </a:rPr>
              <a:t>and compliant</a:t>
            </a:r>
          </a:p>
          <a:p>
            <a:pPr marL="342900" indent="-342900">
              <a:lnSpc>
                <a:spcPct val="120000"/>
              </a:lnSpc>
              <a:spcBef>
                <a:spcPct val="20000"/>
              </a:spcBef>
              <a:buFont typeface="Arial"/>
              <a:buChar char="•"/>
            </a:pPr>
            <a:r>
              <a:rPr lang="en-US" sz="1600" dirty="0">
                <a:solidFill>
                  <a:srgbClr val="1F497D">
                    <a:lumMod val="75000"/>
                  </a:srgbClr>
                </a:solidFill>
              </a:rPr>
              <a:t>Has a phased implementation timeline to give carriers and drivers </a:t>
            </a:r>
            <a:br>
              <a:rPr lang="en-US" sz="1600" dirty="0">
                <a:solidFill>
                  <a:srgbClr val="1F497D">
                    <a:lumMod val="75000"/>
                  </a:srgbClr>
                </a:solidFill>
              </a:rPr>
            </a:br>
            <a:r>
              <a:rPr lang="en-US" sz="1600" dirty="0">
                <a:solidFill>
                  <a:srgbClr val="1F497D">
                    <a:lumMod val="75000"/>
                  </a:srgbClr>
                </a:solidFill>
              </a:rPr>
              <a:t>time to comply</a:t>
            </a:r>
          </a:p>
          <a:p>
            <a:pPr marL="342900" indent="-342900">
              <a:lnSpc>
                <a:spcPct val="120000"/>
              </a:lnSpc>
              <a:spcBef>
                <a:spcPct val="20000"/>
              </a:spcBef>
              <a:buFont typeface="Arial"/>
              <a:buChar char="•"/>
            </a:pPr>
            <a:r>
              <a:rPr lang="en-US" sz="1600" dirty="0">
                <a:solidFill>
                  <a:srgbClr val="1F497D">
                    <a:lumMod val="75000"/>
                  </a:srgbClr>
                </a:solidFill>
              </a:rPr>
              <a:t>Includes provisions to help prevent data tampering and harassment </a:t>
            </a:r>
            <a:br>
              <a:rPr lang="en-US" sz="1600" dirty="0">
                <a:solidFill>
                  <a:srgbClr val="1F497D">
                    <a:lumMod val="75000"/>
                  </a:srgbClr>
                </a:solidFill>
              </a:rPr>
            </a:br>
            <a:r>
              <a:rPr lang="en-US" sz="1600" dirty="0">
                <a:solidFill>
                  <a:srgbClr val="1F497D">
                    <a:lumMod val="75000"/>
                  </a:srgbClr>
                </a:solidFill>
              </a:rPr>
              <a:t>of drivers</a:t>
            </a:r>
          </a:p>
          <a:p>
            <a:pPr marL="342900" indent="-342900">
              <a:lnSpc>
                <a:spcPct val="120000"/>
              </a:lnSpc>
              <a:spcBef>
                <a:spcPct val="20000"/>
              </a:spcBef>
              <a:buFont typeface="Arial"/>
              <a:buChar char="•"/>
            </a:pPr>
            <a:r>
              <a:rPr lang="en-US" sz="1600" dirty="0">
                <a:solidFill>
                  <a:srgbClr val="1F497D">
                    <a:lumMod val="75000"/>
                  </a:srgbClr>
                </a:solidFill>
              </a:rPr>
              <a:t>Requires standard data displays and data transfer processes, making </a:t>
            </a:r>
            <a:r>
              <a:rPr lang="en-US" sz="1600" dirty="0" smtClean="0">
                <a:solidFill>
                  <a:srgbClr val="1F497D">
                    <a:lumMod val="75000"/>
                  </a:srgbClr>
                </a:solidFill>
              </a:rPr>
              <a:t/>
            </a:r>
            <a:br>
              <a:rPr lang="en-US" sz="1600" dirty="0" smtClean="0">
                <a:solidFill>
                  <a:srgbClr val="1F497D">
                    <a:lumMod val="75000"/>
                  </a:srgbClr>
                </a:solidFill>
              </a:rPr>
            </a:br>
            <a:r>
              <a:rPr lang="en-US" sz="1600" dirty="0" smtClean="0">
                <a:solidFill>
                  <a:srgbClr val="1F497D">
                    <a:lumMod val="75000"/>
                  </a:srgbClr>
                </a:solidFill>
              </a:rPr>
              <a:t>it </a:t>
            </a:r>
            <a:r>
              <a:rPr lang="en-US" sz="1600" dirty="0">
                <a:solidFill>
                  <a:srgbClr val="1F497D">
                    <a:lumMod val="75000"/>
                  </a:srgbClr>
                </a:solidFill>
              </a:rPr>
              <a:t>easier to demonstrate compliance and faster to share RODS with </a:t>
            </a:r>
            <a:br>
              <a:rPr lang="en-US" sz="1600" dirty="0">
                <a:solidFill>
                  <a:srgbClr val="1F497D">
                    <a:lumMod val="75000"/>
                  </a:srgbClr>
                </a:solidFill>
              </a:rPr>
            </a:br>
            <a:r>
              <a:rPr lang="en-US" sz="1600" dirty="0">
                <a:solidFill>
                  <a:srgbClr val="1F497D">
                    <a:lumMod val="75000"/>
                  </a:srgbClr>
                </a:solidFill>
              </a:rPr>
              <a:t>safety officials</a:t>
            </a:r>
          </a:p>
          <a:p>
            <a:endParaRPr lang="en-US" sz="1400" dirty="0"/>
          </a:p>
        </p:txBody>
      </p:sp>
    </p:spTree>
    <p:extLst>
      <p:ext uri="{BB962C8B-B14F-4D97-AF65-F5344CB8AC3E}">
        <p14:creationId xmlns:p14="http://schemas.microsoft.com/office/powerpoint/2010/main" val="1456762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6122</TotalTime>
  <Words>1427</Words>
  <Application>Microsoft Office PowerPoint</Application>
  <PresentationFormat>On-screen Show (4:3)</PresentationFormat>
  <Paragraphs>293</Paragraphs>
  <Slides>35</Slides>
  <Notes>18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FMCSA Overview</vt:lpstr>
      <vt:lpstr>Part 382 - Types of Testing</vt:lpstr>
      <vt:lpstr>Part 382 - Types of Testing</vt:lpstr>
      <vt:lpstr>PowerPoint Presentation</vt:lpstr>
      <vt:lpstr>What is an Electronic Logging Device (ELD)?</vt:lpstr>
      <vt:lpstr>Who is required to use an ELD?</vt:lpstr>
      <vt:lpstr>Who is Exempt from the ELD Rule? </vt:lpstr>
      <vt:lpstr>About the ELD Rule</vt:lpstr>
      <vt:lpstr>Who is Impacted by the ELD Rule? </vt:lpstr>
      <vt:lpstr>ELD Rule Implementation Timeline </vt:lpstr>
      <vt:lpstr>ELD Rule Implementation</vt:lpstr>
      <vt:lpstr>ELD Rule Implementation</vt:lpstr>
      <vt:lpstr>ELD Rule Implementation</vt:lpstr>
      <vt:lpstr>Logging In / Accessing an ELD </vt:lpstr>
      <vt:lpstr>How an ELD Records Drivers’ Hours of Service</vt:lpstr>
      <vt:lpstr>ELD Duty Status Categories </vt:lpstr>
      <vt:lpstr>Special Driving Categories to Note </vt:lpstr>
      <vt:lpstr>Engine Synchronization</vt:lpstr>
      <vt:lpstr>Automatically Recorded Data</vt:lpstr>
      <vt:lpstr>ELD Event Data Recordings</vt:lpstr>
      <vt:lpstr>Geolocations</vt:lpstr>
      <vt:lpstr>Manual Inputs</vt:lpstr>
      <vt:lpstr>ELD Record of Duty Status</vt:lpstr>
      <vt:lpstr>ELD Information included in Daily Header</vt:lpstr>
      <vt:lpstr>ELD Information – Daily Header</vt:lpstr>
      <vt:lpstr>24-hour Duty Status Grid</vt:lpstr>
      <vt:lpstr>ELD Detail Log Data</vt:lpstr>
      <vt:lpstr>Supporting Documents:  Definition</vt:lpstr>
      <vt:lpstr>Supporting Documents:  Data Elements</vt:lpstr>
      <vt:lpstr>Supporting Documents: Categories</vt:lpstr>
      <vt:lpstr>Supporting Documents: Number</vt:lpstr>
      <vt:lpstr>Supporting Documents: General</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Logging Devices</dc:title>
  <dc:creator>McGuyver</dc:creator>
  <cp:lastModifiedBy>Oesterle, Mark (FMCSA)</cp:lastModifiedBy>
  <cp:revision>94</cp:revision>
  <cp:lastPrinted>2016-04-01T13:55:18Z</cp:lastPrinted>
  <dcterms:created xsi:type="dcterms:W3CDTF">2016-02-14T00:25:41Z</dcterms:created>
  <dcterms:modified xsi:type="dcterms:W3CDTF">2017-02-03T22:08:57Z</dcterms:modified>
</cp:coreProperties>
</file>